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932" r:id="rId5"/>
    <p:sldId id="933" r:id="rId6"/>
    <p:sldId id="937" r:id="rId7"/>
    <p:sldId id="938" r:id="rId8"/>
    <p:sldId id="939" r:id="rId9"/>
    <p:sldId id="940" r:id="rId10"/>
    <p:sldId id="942" r:id="rId11"/>
    <p:sldId id="941" r:id="rId12"/>
    <p:sldId id="943" r:id="rId13"/>
    <p:sldId id="299" r:id="rId14"/>
    <p:sldId id="326" r:id="rId15"/>
    <p:sldId id="327" r:id="rId16"/>
    <p:sldId id="270" r:id="rId17"/>
    <p:sldId id="934" r:id="rId18"/>
    <p:sldId id="93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3C5809-4CE9-4933-92B7-D5F90B7C0C22}" v="8" dt="2024-01-21T12:31:09.4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8063C-E679-45ED-A704-4484AE5EFAED}" type="datetimeFigureOut">
              <a:rPr lang="en-GB" smtClean="0"/>
              <a:t>24/01/2024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C81210-EABB-4E95-907A-A84D10CC4FF1}" type="slidenum">
              <a:rPr lang="en-GB" smtClean="0"/>
              <a:t>‹#›</a:t>
            </a:fld>
            <a:endParaRPr lang="en-GB"/>
          </a:p>
        </p:txBody>
      </p:sp>
    </p:spTree>
    <p:extLst>
      <p:ext uri="{BB962C8B-B14F-4D97-AF65-F5344CB8AC3E}">
        <p14:creationId xmlns:p14="http://schemas.microsoft.com/office/powerpoint/2010/main" val="486140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2CB41-7773-6C43-B162-9FEB6DD9C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3721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2CB41-7773-6C43-B162-9FEB6DD9C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3544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2CB41-7773-6C43-B162-9FEB6DD9C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5566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2CB41-7773-6C43-B162-9FEB6DD9C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6734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2CB41-7773-6C43-B162-9FEB6DD9C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6686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2CB41-7773-6C43-B162-9FEB6DD9C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6070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2CB41-7773-6C43-B162-9FEB6DD9C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7367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2CB41-7773-6C43-B162-9FEB6DD9C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5725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2CB41-7773-6C43-B162-9FEB6DD9C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7918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2CB41-7773-6C43-B162-9FEB6DD9C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6998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2CB41-7773-6C43-B162-9FEB6DD9C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0823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E214B8-5500-1342-9097-DAEEA9D5136A}"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1CFE5-FC7F-9446-B103-D8758D6C918A}" type="slidenum">
              <a:rPr lang="en-US" smtClean="0"/>
              <a:t>‹#›</a:t>
            </a:fld>
            <a:endParaRPr lang="en-US"/>
          </a:p>
        </p:txBody>
      </p:sp>
    </p:spTree>
    <p:extLst>
      <p:ext uri="{BB962C8B-B14F-4D97-AF65-F5344CB8AC3E}">
        <p14:creationId xmlns:p14="http://schemas.microsoft.com/office/powerpoint/2010/main" val="1958986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0351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5998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a:gsLst>
              <a:gs pos="0">
                <a:srgbClr val="003479"/>
              </a:gs>
              <a:gs pos="100000">
                <a:srgbClr val="182D4C"/>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625542" y="3079757"/>
            <a:ext cx="9144000" cy="2614033"/>
          </a:xfrm>
          <a:prstGeom prst="rect">
            <a:avLst/>
          </a:prstGeom>
        </p:spPr>
        <p:txBody>
          <a:bodyPr anchor="t"/>
          <a:lstStyle>
            <a:lvl1pPr algn="l">
              <a:defRPr sz="6000" b="1" i="0" baseline="0">
                <a:solidFill>
                  <a:schemeClr val="bg1"/>
                </a:solidFill>
                <a:latin typeface="Arial" panose="020B0604020202020204" pitchFamily="34" charset="0"/>
                <a:cs typeface="Arial" panose="020B0604020202020204" pitchFamily="34" charset="0"/>
              </a:defRPr>
            </a:lvl1pPr>
          </a:lstStyle>
          <a:p>
            <a:r>
              <a:rPr lang="en-GB"/>
              <a:t>Title goes here. Please don’t exceed </a:t>
            </a:r>
            <a:br>
              <a:rPr lang="en-GB"/>
            </a:br>
            <a:r>
              <a:rPr lang="en-GB"/>
              <a:t>three lines</a:t>
            </a:r>
          </a:p>
        </p:txBody>
      </p:sp>
      <p:sp>
        <p:nvSpPr>
          <p:cNvPr id="3" name="Subtitle 2"/>
          <p:cNvSpPr>
            <a:spLocks noGrp="1"/>
          </p:cNvSpPr>
          <p:nvPr>
            <p:ph type="subTitle" idx="1" hasCustomPrompt="1"/>
          </p:nvPr>
        </p:nvSpPr>
        <p:spPr>
          <a:xfrm>
            <a:off x="625542" y="5785865"/>
            <a:ext cx="9144000" cy="425019"/>
          </a:xfrm>
          <a:prstGeom prst="rect">
            <a:avLst/>
          </a:prstGeom>
        </p:spPr>
        <p:txBody>
          <a:bodyPr/>
          <a:lstStyle>
            <a:lvl1pPr marL="0" indent="0" algn="l">
              <a:buNone/>
              <a:defRPr sz="180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Context of the presentation goes here</a:t>
            </a:r>
            <a:endParaRPr lang="en-GB"/>
          </a:p>
        </p:txBody>
      </p:sp>
      <p:sp>
        <p:nvSpPr>
          <p:cNvPr id="13" name="Text Placeholder 12"/>
          <p:cNvSpPr>
            <a:spLocks noGrp="1"/>
          </p:cNvSpPr>
          <p:nvPr>
            <p:ph type="body" sz="quarter" idx="10" hasCustomPrompt="1"/>
          </p:nvPr>
        </p:nvSpPr>
        <p:spPr>
          <a:xfrm>
            <a:off x="625976" y="2664121"/>
            <a:ext cx="5605462" cy="295131"/>
          </a:xfrm>
          <a:prstGeom prst="rect">
            <a:avLst/>
          </a:prstGeom>
        </p:spPr>
        <p:txBody>
          <a:bodyPr/>
          <a:lstStyle>
            <a:lvl1pPr marL="0" indent="0">
              <a:buNone/>
              <a:defRPr sz="1800" b="1" i="0" baseline="0">
                <a:solidFill>
                  <a:schemeClr val="accent2"/>
                </a:solidFill>
                <a:latin typeface="Arial" panose="020B0604020202020204" pitchFamily="34" charset="0"/>
                <a:cs typeface="Arial" panose="020B0604020202020204" pitchFamily="34" charset="0"/>
              </a:defRPr>
            </a:lvl1pPr>
            <a:lvl2pPr marL="457200" indent="0">
              <a:buNone/>
              <a:defRPr>
                <a:solidFill>
                  <a:schemeClr val="bg2"/>
                </a:solidFill>
              </a:defRPr>
            </a:lvl2pPr>
          </a:lstStyle>
          <a:p>
            <a:pPr lvl="0"/>
            <a:r>
              <a:rPr lang="en-US"/>
              <a:t>September 2023</a:t>
            </a:r>
          </a:p>
        </p:txBody>
      </p:sp>
      <p:pic>
        <p:nvPicPr>
          <p:cNvPr id="5" name="Picture 4">
            <a:extLst>
              <a:ext uri="{FF2B5EF4-FFF2-40B4-BE49-F238E27FC236}">
                <a16:creationId xmlns:a16="http://schemas.microsoft.com/office/drawing/2014/main" id="{456326FE-C9F7-37D5-9B7A-6B94AB751CB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48480" y="416204"/>
            <a:ext cx="1042650" cy="641630"/>
          </a:xfrm>
          <a:prstGeom prst="rect">
            <a:avLst/>
          </a:prstGeom>
        </p:spPr>
      </p:pic>
      <p:sp>
        <p:nvSpPr>
          <p:cNvPr id="4" name="TextBox 3">
            <a:extLst>
              <a:ext uri="{FF2B5EF4-FFF2-40B4-BE49-F238E27FC236}">
                <a16:creationId xmlns:a16="http://schemas.microsoft.com/office/drawing/2014/main" id="{C0F64AE3-E67F-7937-A594-38CB5ABBAFA4}"/>
              </a:ext>
            </a:extLst>
          </p:cNvPr>
          <p:cNvSpPr txBox="1"/>
          <p:nvPr userDrawn="1"/>
        </p:nvSpPr>
        <p:spPr>
          <a:xfrm>
            <a:off x="625542" y="6278798"/>
            <a:ext cx="1705510" cy="276999"/>
          </a:xfrm>
          <a:prstGeom prst="rect">
            <a:avLst/>
          </a:prstGeom>
          <a:noFill/>
        </p:spPr>
        <p:txBody>
          <a:bodyPr wrap="square" rtlCol="0">
            <a:spAutoFit/>
          </a:bodyPr>
          <a:lstStyle/>
          <a:p>
            <a:fld id="{796A3ABA-6066-F648-A723-F679629223E8}"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3932085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Copy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5542" y="1394300"/>
            <a:ext cx="5524737" cy="803933"/>
          </a:xfrm>
          <a:prstGeom prst="rect">
            <a:avLst/>
          </a:prstGeom>
        </p:spPr>
        <p:txBody>
          <a:bodyPr anchor="b"/>
          <a:lstStyle>
            <a:lvl1pPr>
              <a:defRPr sz="4000" b="1" i="0" baseline="0">
                <a:latin typeface="Arial" panose="020B0604020202020204" pitchFamily="34" charset="0"/>
                <a:cs typeface="Arial" panose="020B0604020202020204" pitchFamily="34" charset="0"/>
              </a:defRPr>
            </a:lvl1pPr>
          </a:lstStyle>
          <a:p>
            <a:r>
              <a:rPr lang="en-US"/>
              <a:t>TITLE GOES HERE</a:t>
            </a:r>
            <a:endParaRPr lang="en-GB"/>
          </a:p>
        </p:txBody>
      </p:sp>
      <p:sp>
        <p:nvSpPr>
          <p:cNvPr id="3" name="Content Placeholder 2"/>
          <p:cNvSpPr>
            <a:spLocks noGrp="1"/>
          </p:cNvSpPr>
          <p:nvPr>
            <p:ph sz="half" idx="1" hasCustomPrompt="1"/>
          </p:nvPr>
        </p:nvSpPr>
        <p:spPr>
          <a:xfrm>
            <a:off x="625542" y="2250927"/>
            <a:ext cx="5524737" cy="3710614"/>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vl2pPr>
              <a:defRPr sz="1600"/>
            </a:lvl2pPr>
            <a:lvl3pPr>
              <a:defRPr sz="1600"/>
            </a:lvl3pPr>
            <a:lvl4pPr>
              <a:defRPr sz="1600"/>
            </a:lvl4pPr>
            <a:lvl5pPr>
              <a:defRPr sz="1600"/>
            </a:lvl5pPr>
          </a:lstStyle>
          <a:p>
            <a:pPr lvl="0"/>
            <a:r>
              <a:rPr lang="en-GB"/>
              <a:t>Copy goes here</a:t>
            </a:r>
          </a:p>
        </p:txBody>
      </p:sp>
      <p:pic>
        <p:nvPicPr>
          <p:cNvPr id="6" name="Picture 5">
            <a:extLst>
              <a:ext uri="{FF2B5EF4-FFF2-40B4-BE49-F238E27FC236}">
                <a16:creationId xmlns:a16="http://schemas.microsoft.com/office/drawing/2014/main" id="{EAFAE7A2-FB7C-DEE0-0B30-FEF1355CEE5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48480" y="416204"/>
            <a:ext cx="1042650" cy="641631"/>
          </a:xfrm>
          <a:prstGeom prst="rect">
            <a:avLst/>
          </a:prstGeom>
        </p:spPr>
      </p:pic>
      <p:sp>
        <p:nvSpPr>
          <p:cNvPr id="5" name="TextBox 4">
            <a:extLst>
              <a:ext uri="{FF2B5EF4-FFF2-40B4-BE49-F238E27FC236}">
                <a16:creationId xmlns:a16="http://schemas.microsoft.com/office/drawing/2014/main" id="{E665765D-A026-98C9-77E1-DEC0C0DDEAAA}"/>
              </a:ext>
            </a:extLst>
          </p:cNvPr>
          <p:cNvSpPr txBox="1"/>
          <p:nvPr userDrawn="1"/>
        </p:nvSpPr>
        <p:spPr>
          <a:xfrm>
            <a:off x="625542" y="6278798"/>
            <a:ext cx="1705510" cy="276999"/>
          </a:xfrm>
          <a:prstGeom prst="rect">
            <a:avLst/>
          </a:prstGeom>
          <a:noFill/>
        </p:spPr>
        <p:txBody>
          <a:bodyPr wrap="square" rtlCol="0">
            <a:spAutoFit/>
          </a:bodyPr>
          <a:lstStyle/>
          <a:p>
            <a:fld id="{796A3ABA-6066-F648-A723-F679629223E8}" type="slidenum">
              <a:rPr lang="en-US" sz="1200" smtClean="0">
                <a:solidFill>
                  <a:schemeClr val="tx1"/>
                </a:solidFill>
              </a:rPr>
              <a:t>‹#›</a:t>
            </a:fld>
            <a:endParaRPr lang="en-US" sz="1200">
              <a:solidFill>
                <a:schemeClr val="tx1"/>
              </a:solidFill>
            </a:endParaRPr>
          </a:p>
        </p:txBody>
      </p:sp>
      <p:sp>
        <p:nvSpPr>
          <p:cNvPr id="4" name="Picture Placeholder 8">
            <a:extLst>
              <a:ext uri="{FF2B5EF4-FFF2-40B4-BE49-F238E27FC236}">
                <a16:creationId xmlns:a16="http://schemas.microsoft.com/office/drawing/2014/main" id="{1C228F57-A204-7989-1805-6B4BA9AE2903}"/>
              </a:ext>
            </a:extLst>
          </p:cNvPr>
          <p:cNvSpPr>
            <a:spLocks noGrp="1"/>
          </p:cNvSpPr>
          <p:nvPr>
            <p:ph type="pic" sz="quarter" idx="13" hasCustomPrompt="1"/>
          </p:nvPr>
        </p:nvSpPr>
        <p:spPr>
          <a:xfrm>
            <a:off x="6601216" y="0"/>
            <a:ext cx="5590784" cy="6858000"/>
          </a:xfrm>
          <a:prstGeom prst="rect">
            <a:avLst/>
          </a:prstGeom>
        </p:spPr>
        <p:txBody>
          <a:bodyPr/>
          <a:lstStyle>
            <a:lvl1pPr marL="0" indent="0">
              <a:buNone/>
              <a:defRPr sz="2000"/>
            </a:lvl1pPr>
          </a:lstStyle>
          <a:p>
            <a:r>
              <a:rPr lang="en-GB"/>
              <a:t>Click the icon in the centre to add an image</a:t>
            </a:r>
          </a:p>
        </p:txBody>
      </p:sp>
    </p:spTree>
    <p:extLst>
      <p:ext uri="{BB962C8B-B14F-4D97-AF65-F5344CB8AC3E}">
        <p14:creationId xmlns:p14="http://schemas.microsoft.com/office/powerpoint/2010/main" val="70250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a:gsLst>
              <a:gs pos="0">
                <a:srgbClr val="003479"/>
              </a:gs>
              <a:gs pos="100000">
                <a:srgbClr val="182D4C"/>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i="0">
              <a:latin typeface="Arial" panose="020B0604020202020204" pitchFamily="34" charset="0"/>
              <a:cs typeface="Arial" panose="020B0604020202020204" pitchFamily="34" charset="0"/>
            </a:endParaRPr>
          </a:p>
        </p:txBody>
      </p:sp>
      <p:sp>
        <p:nvSpPr>
          <p:cNvPr id="2" name="Title 1"/>
          <p:cNvSpPr>
            <a:spLocks noGrp="1"/>
          </p:cNvSpPr>
          <p:nvPr>
            <p:ph type="ctrTitle" hasCustomPrompt="1"/>
          </p:nvPr>
        </p:nvSpPr>
        <p:spPr>
          <a:xfrm>
            <a:off x="625542" y="1811988"/>
            <a:ext cx="9144000" cy="959358"/>
          </a:xfrm>
          <a:prstGeom prst="rect">
            <a:avLst/>
          </a:prstGeom>
        </p:spPr>
        <p:txBody>
          <a:bodyPr anchor="b"/>
          <a:lstStyle>
            <a:lvl1pPr algn="l">
              <a:defRPr sz="6000" b="1" i="0" baseline="0">
                <a:solidFill>
                  <a:schemeClr val="bg1"/>
                </a:solidFill>
                <a:latin typeface="Arial" panose="020B0604020202020204" pitchFamily="34" charset="0"/>
                <a:cs typeface="Arial" panose="020B0604020202020204" pitchFamily="34" charset="0"/>
              </a:defRPr>
            </a:lvl1pPr>
          </a:lstStyle>
          <a:p>
            <a:r>
              <a:rPr lang="en-GB"/>
              <a:t>Thank you</a:t>
            </a:r>
          </a:p>
        </p:txBody>
      </p:sp>
      <p:pic>
        <p:nvPicPr>
          <p:cNvPr id="4" name="Picture 3">
            <a:extLst>
              <a:ext uri="{FF2B5EF4-FFF2-40B4-BE49-F238E27FC236}">
                <a16:creationId xmlns:a16="http://schemas.microsoft.com/office/drawing/2014/main" id="{0C4FEEB4-4080-AB3C-986E-D3D14917EAB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48480" y="416204"/>
            <a:ext cx="1042650" cy="641630"/>
          </a:xfrm>
          <a:prstGeom prst="rect">
            <a:avLst/>
          </a:prstGeom>
        </p:spPr>
      </p:pic>
    </p:spTree>
    <p:extLst>
      <p:ext uri="{BB962C8B-B14F-4D97-AF65-F5344CB8AC3E}">
        <p14:creationId xmlns:p14="http://schemas.microsoft.com/office/powerpoint/2010/main" val="4197287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E214B8-5500-1342-9097-DAEEA9D5136A}"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1CFE5-FC7F-9446-B103-D8758D6C918A}" type="slidenum">
              <a:rPr lang="en-US" smtClean="0"/>
              <a:t>‹#›</a:t>
            </a:fld>
            <a:endParaRPr lang="en-US"/>
          </a:p>
        </p:txBody>
      </p:sp>
    </p:spTree>
    <p:extLst>
      <p:ext uri="{BB962C8B-B14F-4D97-AF65-F5344CB8AC3E}">
        <p14:creationId xmlns:p14="http://schemas.microsoft.com/office/powerpoint/2010/main" val="152975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E214B8-5500-1342-9097-DAEEA9D5136A}"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1CFE5-FC7F-9446-B103-D8758D6C918A}" type="slidenum">
              <a:rPr lang="en-US" smtClean="0"/>
              <a:t>‹#›</a:t>
            </a:fld>
            <a:endParaRPr lang="en-US"/>
          </a:p>
        </p:txBody>
      </p:sp>
    </p:spTree>
    <p:extLst>
      <p:ext uri="{BB962C8B-B14F-4D97-AF65-F5344CB8AC3E}">
        <p14:creationId xmlns:p14="http://schemas.microsoft.com/office/powerpoint/2010/main" val="2539010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E214B8-5500-1342-9097-DAEEA9D5136A}"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1CFE5-FC7F-9446-B103-D8758D6C918A}" type="slidenum">
              <a:rPr lang="en-US" smtClean="0"/>
              <a:t>‹#›</a:t>
            </a:fld>
            <a:endParaRPr lang="en-US"/>
          </a:p>
        </p:txBody>
      </p:sp>
    </p:spTree>
    <p:extLst>
      <p:ext uri="{BB962C8B-B14F-4D97-AF65-F5344CB8AC3E}">
        <p14:creationId xmlns:p14="http://schemas.microsoft.com/office/powerpoint/2010/main" val="363153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283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337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33437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02985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83931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F5250E78-0A91-5143-9EA1-F8F01E169A32}"/>
              </a:ext>
            </a:extLst>
          </p:cNvPr>
          <p:cNvSpPr/>
          <p:nvPr userDrawn="1"/>
        </p:nvSpPr>
        <p:spPr>
          <a:xfrm>
            <a:off x="0" y="0"/>
            <a:ext cx="3023659"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74E2D5"/>
              </a:solidFill>
            </a:endParaRPr>
          </a:p>
        </p:txBody>
      </p:sp>
      <p:sp>
        <p:nvSpPr>
          <p:cNvPr id="8" name="Title 1">
            <a:extLst>
              <a:ext uri="{FF2B5EF4-FFF2-40B4-BE49-F238E27FC236}">
                <a16:creationId xmlns:a16="http://schemas.microsoft.com/office/drawing/2014/main" id="{20D19F90-6922-E642-8AB8-39936B9B2ADF}"/>
              </a:ext>
            </a:extLst>
          </p:cNvPr>
          <p:cNvSpPr txBox="1">
            <a:spLocks/>
          </p:cNvSpPr>
          <p:nvPr userDrawn="1"/>
        </p:nvSpPr>
        <p:spPr>
          <a:xfrm>
            <a:off x="119675" y="2492896"/>
            <a:ext cx="2784309" cy="1179562"/>
          </a:xfrm>
          <a:prstGeom prst="rect">
            <a:avLst/>
          </a:prstGeom>
          <a:noFill/>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GB" sz="2800">
                <a:solidFill>
                  <a:schemeClr val="bg1"/>
                </a:solidFill>
                <a:latin typeface="Futura PT Medium" pitchFamily="34" charset="0"/>
                <a:ea typeface="Futura" panose="02020800000000000000" pitchFamily="18" charset="0"/>
                <a:cs typeface="Futura" panose="02020800000000000000" pitchFamily="18" charset="0"/>
              </a:rPr>
            </a:br>
            <a:br>
              <a:rPr lang="en-GB" sz="180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9" name="Rectangle 8">
            <a:extLst>
              <a:ext uri="{FF2B5EF4-FFF2-40B4-BE49-F238E27FC236}">
                <a16:creationId xmlns:a16="http://schemas.microsoft.com/office/drawing/2014/main" id="{F6311DC4-FEBC-174E-8F42-E7A6C11EF7A6}"/>
              </a:ext>
            </a:extLst>
          </p:cNvPr>
          <p:cNvSpPr/>
          <p:nvPr userDrawn="1"/>
        </p:nvSpPr>
        <p:spPr>
          <a:xfrm flipV="1">
            <a:off x="3119670" y="6372538"/>
            <a:ext cx="7360549" cy="4571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0" name="Picture 9">
            <a:extLst>
              <a:ext uri="{FF2B5EF4-FFF2-40B4-BE49-F238E27FC236}">
                <a16:creationId xmlns:a16="http://schemas.microsoft.com/office/drawing/2014/main" id="{3E6AB6D4-5B26-0C4E-9E45-AC982B8BD9DB}"/>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10512491" y="5589240"/>
            <a:ext cx="1262007" cy="936104"/>
          </a:xfrm>
          <a:prstGeom prst="rect">
            <a:avLst/>
          </a:prstGeom>
        </p:spPr>
      </p:pic>
    </p:spTree>
    <p:extLst>
      <p:ext uri="{BB962C8B-B14F-4D97-AF65-F5344CB8AC3E}">
        <p14:creationId xmlns:p14="http://schemas.microsoft.com/office/powerpoint/2010/main" val="830452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mailto:greengassupport@energysecurity.gov.uk"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s://greenskillsforhydrogen.eu/" TargetMode="External"/><Relationship Id="rId3" Type="http://schemas.openxmlformats.org/officeDocument/2006/relationships/hyperlink" Target="https://url6.mailanyone.net/scanner?m=1rDgoh-0006tC-5O&amp;d=4%7Cmail%2F90%2F1702541400%2F1rDgoh-0006tC-5O%7Cin6m%7C57e1b682%7C27386018%7C13175468%7C657AB8B78F74551338BF6069E49A7179&amp;o=%2Fphtw%3A%2Fwtskow.g.u%2Fgvnrov%2Fmetentlpuocaibiohnsedrg%2Fyaln-ioctaldron2un--oc-02sroe2pavs-iluteano&amp;s=rYto8BNUnZeXvmFCoLS2h61YKJ8" TargetMode="External"/><Relationship Id="rId7" Type="http://schemas.openxmlformats.org/officeDocument/2006/relationships/hyperlink" Target="https://cogentskills.com/hydrogen-skills-allianc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url6.mailanyone.net/scanner?m=1rDgoh-0006tC-5O&amp;d=4%7Cmail%2F90%2F1702541400%2F1rDgoh-0006tC-5O%7Cin6m%7C57e1b682%7C27386018%7C13175468%7C657AB8B78F74551338BF6069E49A7179&amp;o=%2Fphtw%3A%2Fwtskow.g.u%2Fgvnrov%2Fmetenascoilttnur%2Fongydoshotene-pw-otar-ike-mrtrntoenievaen-dd-nnengised-&amp;s=lI_aA9N9AIXVKI9DQkLcRMAOZn0" TargetMode="External"/><Relationship Id="rId5" Type="http://schemas.openxmlformats.org/officeDocument/2006/relationships/hyperlink" Target="https://url6.mailanyone.net/scanner?m=1rDgoh-0006tC-5O&amp;d=4%7Cmail%2F90%2F1702541400%2F1rDgoh-0006tC-5O%7Cin6m%7C57e1b682%7C27386018%7C13175468%7C657AB8B78F74551338BF6069E49A7179&amp;o=%2Fphtw%3A%2Fwtskow.g.u%2Fgvnrov%2Fmetentlpuocaibiohnsedrg%2Fyprn-rnsotatnt-r-soadh-agoecnetcnecrmi-ootrope&amp;s=sgnngWqz7MV_vt8tzbvwkVBWaew" TargetMode="External"/><Relationship Id="rId4" Type="http://schemas.openxmlformats.org/officeDocument/2006/relationships/hyperlink" Target="https://url6.mailanyone.net/scanner?m=1rDgoh-0006tC-5O&amp;d=4%7Cmail%2F90%2F1702541400%2F1rDgoh-0006tC-5O%7Cin6m%7C57e1b682%7C27386018%7C13175468%7C657AB8B78F74551338BF6069E49A7179&amp;o=%2Fphtw%3A%2Fwtskow.g.u%2Fgvnrov%2Fmetentlpuocaibiohnsedrg%2Fycrn-sjetpona-p-niglnsrbaaer-ritsndolui-osn&amp;s=FjFdWLagofQAxDArkAn2sDRN7fE" TargetMode="External"/><Relationship Id="rId9" Type="http://schemas.openxmlformats.org/officeDocument/2006/relationships/hyperlink" Target="https://www.gov.uk/government/groups/green-jobs-delivery-grou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1544-4D77-2B07-BFB3-5E44C38B5D41}"/>
              </a:ext>
            </a:extLst>
          </p:cNvPr>
          <p:cNvSpPr>
            <a:spLocks noGrp="1"/>
          </p:cNvSpPr>
          <p:nvPr>
            <p:ph type="title"/>
          </p:nvPr>
        </p:nvSpPr>
        <p:spPr>
          <a:xfrm>
            <a:off x="3215680" y="1124745"/>
            <a:ext cx="8640960" cy="2411558"/>
          </a:xfrm>
        </p:spPr>
        <p:txBody>
          <a:bodyPr>
            <a:normAutofit/>
          </a:bodyPr>
          <a:lstStyle/>
          <a:p>
            <a:r>
              <a:rPr lang="en-GB" dirty="0"/>
              <a:t>REA Green gas and Hydrogen Update</a:t>
            </a:r>
            <a:br>
              <a:rPr lang="en-GB" dirty="0"/>
            </a:br>
            <a:r>
              <a:rPr lang="en-GB" sz="4000" dirty="0"/>
              <a:t>Including update provided by DESNZ</a:t>
            </a:r>
          </a:p>
        </p:txBody>
      </p:sp>
      <p:sp>
        <p:nvSpPr>
          <p:cNvPr id="3" name="Text Placeholder 2">
            <a:extLst>
              <a:ext uri="{FF2B5EF4-FFF2-40B4-BE49-F238E27FC236}">
                <a16:creationId xmlns:a16="http://schemas.microsoft.com/office/drawing/2014/main" id="{F1FA7472-33A7-64F8-05A8-EED3C79FBEEC}"/>
              </a:ext>
            </a:extLst>
          </p:cNvPr>
          <p:cNvSpPr>
            <a:spLocks noGrp="1"/>
          </p:cNvSpPr>
          <p:nvPr>
            <p:ph type="body" idx="1"/>
          </p:nvPr>
        </p:nvSpPr>
        <p:spPr>
          <a:xfrm>
            <a:off x="831850" y="4589463"/>
            <a:ext cx="7817628" cy="1500187"/>
          </a:xfrm>
        </p:spPr>
        <p:txBody>
          <a:bodyPr>
            <a:normAutofit/>
          </a:bodyPr>
          <a:lstStyle/>
          <a:p>
            <a:pPr algn="ctr"/>
            <a:r>
              <a:rPr lang="en-GB" sz="4800" dirty="0">
                <a:solidFill>
                  <a:schemeClr val="tx1"/>
                </a:solidFill>
              </a:rPr>
              <a:t>Sara Bartle</a:t>
            </a:r>
          </a:p>
        </p:txBody>
      </p:sp>
      <p:sp>
        <p:nvSpPr>
          <p:cNvPr id="4" name="TextBox 3">
            <a:extLst>
              <a:ext uri="{FF2B5EF4-FFF2-40B4-BE49-F238E27FC236}">
                <a16:creationId xmlns:a16="http://schemas.microsoft.com/office/drawing/2014/main" id="{4719D917-A8DE-7DAE-0698-6A84C3F5BBBE}"/>
              </a:ext>
            </a:extLst>
          </p:cNvPr>
          <p:cNvSpPr txBox="1"/>
          <p:nvPr/>
        </p:nvSpPr>
        <p:spPr>
          <a:xfrm>
            <a:off x="323087" y="6309320"/>
            <a:ext cx="23762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Franklin Gothic Book" panose="020B0503020102020204" pitchFamily="34" charset="0"/>
                <a:ea typeface="Verdana" panose="020B0604030504040204" pitchFamily="34" charset="0"/>
                <a:cs typeface="Verdana" panose="020B0604030504040204" pitchFamily="34" charset="0"/>
              </a:rPr>
              <a:t>@REAssociation</a:t>
            </a:r>
          </a:p>
        </p:txBody>
      </p:sp>
    </p:spTree>
    <p:extLst>
      <p:ext uri="{BB962C8B-B14F-4D97-AF65-F5344CB8AC3E}">
        <p14:creationId xmlns:p14="http://schemas.microsoft.com/office/powerpoint/2010/main" val="18360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5542" y="3079757"/>
            <a:ext cx="10294706" cy="2614033"/>
          </a:xfrm>
        </p:spPr>
        <p:txBody>
          <a:bodyPr lIns="91440" tIns="45720" rIns="91440" bIns="45720" anchor="t"/>
          <a:lstStyle/>
          <a:p>
            <a:r>
              <a:rPr lang="en-GB" dirty="0"/>
              <a:t>Biomethane Policy Update</a:t>
            </a:r>
            <a:br>
              <a:rPr lang="en-GB" dirty="0"/>
            </a:br>
            <a:endParaRPr lang="en-GB" dirty="0"/>
          </a:p>
        </p:txBody>
      </p:sp>
      <p:sp>
        <p:nvSpPr>
          <p:cNvPr id="4" name="Text Placeholder 3"/>
          <p:cNvSpPr>
            <a:spLocks noGrp="1"/>
          </p:cNvSpPr>
          <p:nvPr>
            <p:ph type="body" sz="quarter" idx="10"/>
          </p:nvPr>
        </p:nvSpPr>
        <p:spPr/>
        <p:txBody>
          <a:bodyPr lIns="91440" tIns="45720" rIns="91440" bIns="45720" anchor="t">
            <a:normAutofit fontScale="92500" lnSpcReduction="20000"/>
          </a:bodyPr>
          <a:lstStyle/>
          <a:p>
            <a:r>
              <a:rPr lang="en-GB">
                <a:latin typeface="Arial"/>
                <a:cs typeface="Arial"/>
              </a:rPr>
              <a:t>22</a:t>
            </a:r>
            <a:r>
              <a:rPr lang="en-GB" baseline="30000">
                <a:latin typeface="Arial"/>
                <a:cs typeface="Arial"/>
              </a:rPr>
              <a:t>nd</a:t>
            </a:r>
            <a:r>
              <a:rPr lang="en-GB">
                <a:latin typeface="Arial"/>
                <a:cs typeface="Arial"/>
              </a:rPr>
              <a:t> January 2024</a:t>
            </a:r>
            <a:endParaRPr lang="en-GB"/>
          </a:p>
        </p:txBody>
      </p:sp>
      <p:sp>
        <p:nvSpPr>
          <p:cNvPr id="5" name="Subtitle 4">
            <a:extLst>
              <a:ext uri="{FF2B5EF4-FFF2-40B4-BE49-F238E27FC236}">
                <a16:creationId xmlns:a16="http://schemas.microsoft.com/office/drawing/2014/main" id="{B3488BB8-1559-7FBE-472F-D58A3E477D3B}"/>
              </a:ext>
            </a:extLst>
          </p:cNvPr>
          <p:cNvSpPr>
            <a:spLocks noGrp="1"/>
          </p:cNvSpPr>
          <p:nvPr>
            <p:ph type="subTitle" idx="1"/>
          </p:nvPr>
        </p:nvSpPr>
        <p:spPr/>
        <p:txBody>
          <a:bodyPr lIns="91440" tIns="45720" rIns="91440" bIns="45720" anchor="t"/>
          <a:lstStyle/>
          <a:p>
            <a:r>
              <a:rPr lang="en-GB"/>
              <a:t>REA Green Gas Forum Meeting </a:t>
            </a:r>
          </a:p>
        </p:txBody>
      </p:sp>
    </p:spTree>
    <p:extLst>
      <p:ext uri="{BB962C8B-B14F-4D97-AF65-F5344CB8AC3E}">
        <p14:creationId xmlns:p14="http://schemas.microsoft.com/office/powerpoint/2010/main" val="523236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D561-80F6-12DB-7F50-A014425841D5}"/>
              </a:ext>
            </a:extLst>
          </p:cNvPr>
          <p:cNvSpPr>
            <a:spLocks noGrp="1"/>
          </p:cNvSpPr>
          <p:nvPr>
            <p:ph type="title"/>
          </p:nvPr>
        </p:nvSpPr>
        <p:spPr>
          <a:xfrm>
            <a:off x="1949845" y="336837"/>
            <a:ext cx="8812749" cy="803933"/>
          </a:xfrm>
        </p:spPr>
        <p:txBody>
          <a:bodyPr/>
          <a:lstStyle/>
          <a:p>
            <a:r>
              <a:rPr lang="en-GB" dirty="0"/>
              <a:t>GGSS Mid Scheme Review </a:t>
            </a:r>
          </a:p>
        </p:txBody>
      </p:sp>
      <p:sp>
        <p:nvSpPr>
          <p:cNvPr id="3" name="Content Placeholder 2">
            <a:extLst>
              <a:ext uri="{FF2B5EF4-FFF2-40B4-BE49-F238E27FC236}">
                <a16:creationId xmlns:a16="http://schemas.microsoft.com/office/drawing/2014/main" id="{32EB9780-C372-935B-B6AC-8CA76C61E91E}"/>
              </a:ext>
            </a:extLst>
          </p:cNvPr>
          <p:cNvSpPr>
            <a:spLocks noGrp="1"/>
          </p:cNvSpPr>
          <p:nvPr>
            <p:ph sz="half" idx="1"/>
          </p:nvPr>
        </p:nvSpPr>
        <p:spPr>
          <a:xfrm>
            <a:off x="402108" y="1414040"/>
            <a:ext cx="11387783" cy="4597878"/>
          </a:xfrm>
        </p:spPr>
        <p:txBody>
          <a:bodyPr lIns="91440" tIns="45720" rIns="91440" bIns="45720" anchor="t">
            <a:normAutofit lnSpcReduction="10000"/>
          </a:bodyPr>
          <a:lstStyle/>
          <a:p>
            <a:pPr marL="285750" indent="-285750">
              <a:lnSpc>
                <a:spcPct val="150000"/>
              </a:lnSpc>
              <a:buFont typeface="Arial" panose="020B0604020202020204" pitchFamily="34" charset="0"/>
              <a:buChar char="•"/>
            </a:pPr>
            <a:r>
              <a:rPr lang="en-GB" dirty="0">
                <a:latin typeface="Arial"/>
                <a:cs typeface="Arial"/>
              </a:rPr>
              <a:t>The GGSS consultation ran in March 2023 and reviewed several areas for potential amendments.</a:t>
            </a:r>
          </a:p>
          <a:p>
            <a:pPr marL="285750" indent="-285750">
              <a:lnSpc>
                <a:spcPct val="150000"/>
              </a:lnSpc>
              <a:buFont typeface="Arial" panose="020B0604020202020204" pitchFamily="34" charset="0"/>
              <a:buChar char="•"/>
            </a:pPr>
            <a:r>
              <a:rPr lang="en-GB" dirty="0">
                <a:latin typeface="Arial"/>
                <a:cs typeface="Arial"/>
              </a:rPr>
              <a:t>In October 2023, DESNZ announced plans to extend the GGSS closure date to 31 March 2028, providing more time for prospective applicants to register on the scheme. </a:t>
            </a:r>
            <a:endParaRPr lang="en-GB" dirty="0"/>
          </a:p>
          <a:p>
            <a:pPr marL="285750" indent="-285750">
              <a:lnSpc>
                <a:spcPct val="150000"/>
              </a:lnSpc>
              <a:buFont typeface="Arial" panose="020B0604020202020204" pitchFamily="34" charset="0"/>
              <a:buChar char="•"/>
            </a:pPr>
            <a:r>
              <a:rPr lang="en-GB" dirty="0">
                <a:latin typeface="Arial"/>
                <a:cs typeface="Arial"/>
              </a:rPr>
              <a:t>The extension ensures continued alignment with the introduction of food waste collections across England as set out in Defra’s Simpler Recycling Government Response. It should also support a smooth transition into a future framework.</a:t>
            </a:r>
            <a:endParaRPr lang="en-GB" dirty="0"/>
          </a:p>
          <a:p>
            <a:pPr marL="285750" indent="-285750">
              <a:lnSpc>
                <a:spcPct val="150000"/>
              </a:lnSpc>
              <a:buFont typeface="Arial" panose="020B0604020202020204" pitchFamily="34" charset="0"/>
              <a:buChar char="•"/>
            </a:pPr>
            <a:r>
              <a:rPr lang="en-GB" dirty="0">
                <a:latin typeface="Arial"/>
                <a:cs typeface="Arial"/>
              </a:rPr>
              <a:t>DESNZ expects to publish the Government Response imminently and this will set out further details on the extension and final policy positions across the remaining areas.</a:t>
            </a:r>
          </a:p>
          <a:p>
            <a:pPr marL="285750" indent="-285750">
              <a:lnSpc>
                <a:spcPct val="150000"/>
              </a:lnSpc>
              <a:buFont typeface="Arial" panose="020B0604020202020204" pitchFamily="34" charset="0"/>
              <a:buChar char="•"/>
            </a:pPr>
            <a:r>
              <a:rPr lang="en-GB" dirty="0">
                <a:latin typeface="Arial"/>
                <a:cs typeface="Arial"/>
              </a:rPr>
              <a:t>DESNZ will make the relevant regulatory changes to the GGSS in Spring 2024 and will share more details on dates as soon as possible. </a:t>
            </a:r>
            <a:endParaRPr lang="en-GB" dirty="0"/>
          </a:p>
        </p:txBody>
      </p:sp>
    </p:spTree>
    <p:extLst>
      <p:ext uri="{BB962C8B-B14F-4D97-AF65-F5344CB8AC3E}">
        <p14:creationId xmlns:p14="http://schemas.microsoft.com/office/powerpoint/2010/main" val="86472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D561-80F6-12DB-7F50-A014425841D5}"/>
              </a:ext>
            </a:extLst>
          </p:cNvPr>
          <p:cNvSpPr>
            <a:spLocks noGrp="1"/>
          </p:cNvSpPr>
          <p:nvPr>
            <p:ph type="title"/>
          </p:nvPr>
        </p:nvSpPr>
        <p:spPr>
          <a:xfrm>
            <a:off x="1949845" y="336837"/>
            <a:ext cx="8812749" cy="803933"/>
          </a:xfrm>
        </p:spPr>
        <p:txBody>
          <a:bodyPr/>
          <a:lstStyle/>
          <a:p>
            <a:r>
              <a:rPr lang="en-GB" dirty="0"/>
              <a:t>Future Biomethane Framework</a:t>
            </a:r>
          </a:p>
        </p:txBody>
      </p:sp>
      <p:sp>
        <p:nvSpPr>
          <p:cNvPr id="3" name="Content Placeholder 2">
            <a:extLst>
              <a:ext uri="{FF2B5EF4-FFF2-40B4-BE49-F238E27FC236}">
                <a16:creationId xmlns:a16="http://schemas.microsoft.com/office/drawing/2014/main" id="{32EB9780-C372-935B-B6AC-8CA76C61E91E}"/>
              </a:ext>
            </a:extLst>
          </p:cNvPr>
          <p:cNvSpPr>
            <a:spLocks noGrp="1"/>
          </p:cNvSpPr>
          <p:nvPr>
            <p:ph sz="half" idx="1"/>
          </p:nvPr>
        </p:nvSpPr>
        <p:spPr>
          <a:xfrm>
            <a:off x="402109" y="1414040"/>
            <a:ext cx="11348458" cy="4597878"/>
          </a:xfrm>
        </p:spPr>
        <p:txBody>
          <a:bodyPr lIns="91440" tIns="45720" rIns="91440" bIns="45720" anchor="t">
            <a:normAutofit fontScale="92500"/>
          </a:bodyPr>
          <a:lstStyle/>
          <a:p>
            <a:pPr marL="285750" indent="-285750">
              <a:lnSpc>
                <a:spcPct val="150000"/>
              </a:lnSpc>
              <a:buFont typeface="Arial" panose="020B0604020202020204" pitchFamily="34" charset="0"/>
              <a:buChar char="•"/>
            </a:pPr>
            <a:r>
              <a:rPr lang="en-GB" sz="1700" dirty="0">
                <a:latin typeface="Arial"/>
                <a:cs typeface="Arial"/>
              </a:rPr>
              <a:t>The Biomass Strategy published in August 2023 was clear on biomethane’s role in optimising the path to net zero cost-effectively by 2050 and increasing UK energy security.</a:t>
            </a:r>
          </a:p>
          <a:p>
            <a:pPr marL="285750" indent="-285750">
              <a:lnSpc>
                <a:spcPct val="150000"/>
              </a:lnSpc>
              <a:buFont typeface="Arial" panose="020B0604020202020204" pitchFamily="34" charset="0"/>
              <a:buChar char="•"/>
            </a:pPr>
            <a:r>
              <a:rPr lang="en-GB" sz="1700" dirty="0">
                <a:latin typeface="Arial"/>
                <a:cs typeface="Arial"/>
              </a:rPr>
              <a:t>In early 2024 DESNZ expects to publish a Call for Evidence to inform a future policy framework to follow the GGSS. </a:t>
            </a:r>
            <a:endParaRPr lang="en-GB" sz="1700" dirty="0"/>
          </a:p>
          <a:p>
            <a:pPr marL="285750" indent="-285750">
              <a:lnSpc>
                <a:spcPct val="150000"/>
              </a:lnSpc>
              <a:buFont typeface="Arial" panose="020B0604020202020204" pitchFamily="34" charset="0"/>
              <a:buChar char="•"/>
            </a:pPr>
            <a:r>
              <a:rPr lang="en-GB" sz="1700" dirty="0">
                <a:latin typeface="Arial"/>
                <a:cs typeface="Arial"/>
              </a:rPr>
              <a:t>This will consider several key areas, including ambition for the sector, the potential for a broader range of production methods, how to overcome barriers to market growth, and the potential for a market- based mechanism to support the sector, including exploring the role of the ETS. It will also consider how to develop robust sustainability standards. </a:t>
            </a:r>
            <a:endParaRPr lang="en-GB" sz="1700" dirty="0"/>
          </a:p>
          <a:p>
            <a:pPr marL="285750" indent="-285750">
              <a:lnSpc>
                <a:spcPct val="150000"/>
              </a:lnSpc>
              <a:buFont typeface="Arial" panose="020B0604020202020204" pitchFamily="34" charset="0"/>
              <a:buChar char="•"/>
            </a:pPr>
            <a:r>
              <a:rPr lang="en-GB" sz="1700" dirty="0">
                <a:latin typeface="Arial"/>
                <a:cs typeface="Arial"/>
              </a:rPr>
              <a:t>DESNZ will be working closely with industry and conducting workshops to ensure views and evidence from across the sector can inform policy development. </a:t>
            </a:r>
            <a:endParaRPr lang="en-GB" sz="1700" dirty="0"/>
          </a:p>
          <a:p>
            <a:pPr marL="285750" indent="-285750">
              <a:lnSpc>
                <a:spcPct val="150000"/>
              </a:lnSpc>
              <a:buFont typeface="Arial" panose="020B0604020202020204" pitchFamily="34" charset="0"/>
              <a:buChar char="•"/>
            </a:pPr>
            <a:r>
              <a:rPr lang="en-GB" sz="1700" dirty="0">
                <a:latin typeface="Arial"/>
                <a:cs typeface="Arial"/>
              </a:rPr>
              <a:t>For any queries or to join the mailing list to receive information about future publications please contact 	</a:t>
            </a:r>
            <a:r>
              <a:rPr lang="en-GB" sz="1700" dirty="0">
                <a:latin typeface="Arial"/>
                <a:cs typeface="Arial"/>
                <a:hlinkClick r:id="rId2"/>
              </a:rPr>
              <a:t>greengassupport@energysecurity.gov.uk</a:t>
            </a:r>
            <a:r>
              <a:rPr lang="en-GB" sz="1700" dirty="0">
                <a:latin typeface="Arial"/>
                <a:cs typeface="Arial"/>
              </a:rPr>
              <a:t> </a:t>
            </a:r>
            <a:endParaRPr lang="en-GB" sz="1700" dirty="0"/>
          </a:p>
        </p:txBody>
      </p:sp>
    </p:spTree>
    <p:extLst>
      <p:ext uri="{BB962C8B-B14F-4D97-AF65-F5344CB8AC3E}">
        <p14:creationId xmlns:p14="http://schemas.microsoft.com/office/powerpoint/2010/main" val="682159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Thank you</a:t>
            </a:r>
          </a:p>
        </p:txBody>
      </p:sp>
      <p:sp>
        <p:nvSpPr>
          <p:cNvPr id="3" name="Footer Placeholder 5">
            <a:extLst>
              <a:ext uri="{FF2B5EF4-FFF2-40B4-BE49-F238E27FC236}">
                <a16:creationId xmlns:a16="http://schemas.microsoft.com/office/drawing/2014/main" id="{4AB827FA-F0DE-148A-D724-E9142355E1F3}"/>
              </a:ext>
            </a:extLst>
          </p:cNvPr>
          <p:cNvSpPr txBox="1">
            <a:spLocks/>
          </p:cNvSpPr>
          <p:nvPr/>
        </p:nvSpPr>
        <p:spPr>
          <a:xfrm>
            <a:off x="9549517" y="333254"/>
            <a:ext cx="2084804" cy="22047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a:solidFill>
                  <a:schemeClr val="bg1"/>
                </a:solidFill>
              </a:rPr>
              <a:t>OFFICIAL : SENSITIVE</a:t>
            </a:r>
          </a:p>
        </p:txBody>
      </p:sp>
    </p:spTree>
    <p:extLst>
      <p:ext uri="{BB962C8B-B14F-4D97-AF65-F5344CB8AC3E}">
        <p14:creationId xmlns:p14="http://schemas.microsoft.com/office/powerpoint/2010/main" val="568518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1544-4D77-2B07-BFB3-5E44C38B5D41}"/>
              </a:ext>
            </a:extLst>
          </p:cNvPr>
          <p:cNvSpPr>
            <a:spLocks noGrp="1"/>
          </p:cNvSpPr>
          <p:nvPr>
            <p:ph type="title"/>
          </p:nvPr>
        </p:nvSpPr>
        <p:spPr>
          <a:xfrm>
            <a:off x="3215680" y="1124744"/>
            <a:ext cx="8640960" cy="2852737"/>
          </a:xfrm>
        </p:spPr>
        <p:txBody>
          <a:bodyPr/>
          <a:lstStyle/>
          <a:p>
            <a:r>
              <a:rPr lang="en-GB" dirty="0"/>
              <a:t>REA Transport and renewable fuels update</a:t>
            </a:r>
          </a:p>
        </p:txBody>
      </p:sp>
      <p:sp>
        <p:nvSpPr>
          <p:cNvPr id="3" name="Text Placeholder 2">
            <a:extLst>
              <a:ext uri="{FF2B5EF4-FFF2-40B4-BE49-F238E27FC236}">
                <a16:creationId xmlns:a16="http://schemas.microsoft.com/office/drawing/2014/main" id="{F1FA7472-33A7-64F8-05A8-EED3C79FBEEC}"/>
              </a:ext>
            </a:extLst>
          </p:cNvPr>
          <p:cNvSpPr>
            <a:spLocks noGrp="1"/>
          </p:cNvSpPr>
          <p:nvPr>
            <p:ph type="body" idx="1"/>
          </p:nvPr>
        </p:nvSpPr>
        <p:spPr>
          <a:xfrm>
            <a:off x="831850" y="4589463"/>
            <a:ext cx="8936558" cy="1500187"/>
          </a:xfrm>
        </p:spPr>
        <p:txBody>
          <a:bodyPr>
            <a:normAutofit/>
          </a:bodyPr>
          <a:lstStyle/>
          <a:p>
            <a:pPr algn="ctr"/>
            <a:r>
              <a:rPr lang="en-GB" sz="4800" dirty="0">
                <a:solidFill>
                  <a:schemeClr val="tx1"/>
                </a:solidFill>
              </a:rPr>
              <a:t>Paul Thompson</a:t>
            </a:r>
          </a:p>
        </p:txBody>
      </p:sp>
      <p:sp>
        <p:nvSpPr>
          <p:cNvPr id="4" name="TextBox 3">
            <a:extLst>
              <a:ext uri="{FF2B5EF4-FFF2-40B4-BE49-F238E27FC236}">
                <a16:creationId xmlns:a16="http://schemas.microsoft.com/office/drawing/2014/main" id="{4719D917-A8DE-7DAE-0698-6A84C3F5BBBE}"/>
              </a:ext>
            </a:extLst>
          </p:cNvPr>
          <p:cNvSpPr txBox="1"/>
          <p:nvPr/>
        </p:nvSpPr>
        <p:spPr>
          <a:xfrm>
            <a:off x="323087" y="6309320"/>
            <a:ext cx="23762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Franklin Gothic Book" panose="020B0503020102020204" pitchFamily="34" charset="0"/>
                <a:ea typeface="Verdana" panose="020B0604030504040204" pitchFamily="34" charset="0"/>
                <a:cs typeface="Verdana" panose="020B0604030504040204" pitchFamily="34" charset="0"/>
              </a:rPr>
              <a:t>@REAssociation</a:t>
            </a:r>
          </a:p>
        </p:txBody>
      </p:sp>
      <p:pic>
        <p:nvPicPr>
          <p:cNvPr id="17" name="Picture 16" descr="A screenshot of a computer&#10;&#10;Description automatically generated">
            <a:extLst>
              <a:ext uri="{FF2B5EF4-FFF2-40B4-BE49-F238E27FC236}">
                <a16:creationId xmlns:a16="http://schemas.microsoft.com/office/drawing/2014/main" id="{BEC294EE-919C-F7AA-125E-781FF6940382}"/>
              </a:ext>
            </a:extLst>
          </p:cNvPr>
          <p:cNvPicPr>
            <a:picLocks noChangeAspect="1"/>
          </p:cNvPicPr>
          <p:nvPr/>
        </p:nvPicPr>
        <p:blipFill rotWithShape="1">
          <a:blip r:embed="rId3"/>
          <a:srcRect l="7453" t="9376" r="7587" b="8680"/>
          <a:stretch/>
        </p:blipFill>
        <p:spPr bwMode="auto">
          <a:xfrm>
            <a:off x="831850" y="303794"/>
            <a:ext cx="10022171" cy="57064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48500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1544-4D77-2B07-BFB3-5E44C38B5D41}"/>
              </a:ext>
            </a:extLst>
          </p:cNvPr>
          <p:cNvSpPr>
            <a:spLocks noGrp="1"/>
          </p:cNvSpPr>
          <p:nvPr>
            <p:ph type="title"/>
          </p:nvPr>
        </p:nvSpPr>
        <p:spPr>
          <a:xfrm>
            <a:off x="3215680" y="1124744"/>
            <a:ext cx="8640960" cy="2852737"/>
          </a:xfrm>
        </p:spPr>
        <p:txBody>
          <a:bodyPr/>
          <a:lstStyle/>
          <a:p>
            <a:r>
              <a:rPr lang="en-GB" dirty="0"/>
              <a:t>REA Transport and renewable fuels update</a:t>
            </a:r>
          </a:p>
        </p:txBody>
      </p:sp>
      <p:sp>
        <p:nvSpPr>
          <p:cNvPr id="3" name="Text Placeholder 2">
            <a:extLst>
              <a:ext uri="{FF2B5EF4-FFF2-40B4-BE49-F238E27FC236}">
                <a16:creationId xmlns:a16="http://schemas.microsoft.com/office/drawing/2014/main" id="{F1FA7472-33A7-64F8-05A8-EED3C79FBEEC}"/>
              </a:ext>
            </a:extLst>
          </p:cNvPr>
          <p:cNvSpPr>
            <a:spLocks noGrp="1"/>
          </p:cNvSpPr>
          <p:nvPr>
            <p:ph type="body" idx="1"/>
          </p:nvPr>
        </p:nvSpPr>
        <p:spPr>
          <a:xfrm>
            <a:off x="831850" y="4589463"/>
            <a:ext cx="8936558" cy="1500187"/>
          </a:xfrm>
        </p:spPr>
        <p:txBody>
          <a:bodyPr>
            <a:normAutofit/>
          </a:bodyPr>
          <a:lstStyle/>
          <a:p>
            <a:pPr algn="ctr"/>
            <a:r>
              <a:rPr lang="en-GB" sz="4800" dirty="0">
                <a:solidFill>
                  <a:schemeClr val="tx1"/>
                </a:solidFill>
              </a:rPr>
              <a:t>Paul Thompson</a:t>
            </a:r>
          </a:p>
        </p:txBody>
      </p:sp>
      <p:sp>
        <p:nvSpPr>
          <p:cNvPr id="4" name="TextBox 3">
            <a:extLst>
              <a:ext uri="{FF2B5EF4-FFF2-40B4-BE49-F238E27FC236}">
                <a16:creationId xmlns:a16="http://schemas.microsoft.com/office/drawing/2014/main" id="{4719D917-A8DE-7DAE-0698-6A84C3F5BBBE}"/>
              </a:ext>
            </a:extLst>
          </p:cNvPr>
          <p:cNvSpPr txBox="1"/>
          <p:nvPr/>
        </p:nvSpPr>
        <p:spPr>
          <a:xfrm>
            <a:off x="323087" y="6309320"/>
            <a:ext cx="23762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Franklin Gothic Book" panose="020B0503020102020204" pitchFamily="34" charset="0"/>
                <a:ea typeface="Verdana" panose="020B0604030504040204" pitchFamily="34" charset="0"/>
                <a:cs typeface="Verdana" panose="020B0604030504040204" pitchFamily="34" charset="0"/>
              </a:rPr>
              <a:t>@REAssociation</a:t>
            </a:r>
          </a:p>
        </p:txBody>
      </p:sp>
      <p:pic>
        <p:nvPicPr>
          <p:cNvPr id="5" name="Picture 4" descr="A screenshot of a computer&#10;&#10;Description automatically generated">
            <a:extLst>
              <a:ext uri="{FF2B5EF4-FFF2-40B4-BE49-F238E27FC236}">
                <a16:creationId xmlns:a16="http://schemas.microsoft.com/office/drawing/2014/main" id="{EA346881-6855-9C17-5F4C-2AE1AE2015A2}"/>
              </a:ext>
            </a:extLst>
          </p:cNvPr>
          <p:cNvPicPr>
            <a:picLocks noChangeAspect="1"/>
          </p:cNvPicPr>
          <p:nvPr/>
        </p:nvPicPr>
        <p:blipFill rotWithShape="1">
          <a:blip r:embed="rId3"/>
          <a:srcRect l="8714" t="10396" r="8160" b="6846"/>
          <a:stretch/>
        </p:blipFill>
        <p:spPr bwMode="auto">
          <a:xfrm>
            <a:off x="673769" y="392551"/>
            <a:ext cx="10074442" cy="56416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3837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1544-4D77-2B07-BFB3-5E44C38B5D41}"/>
              </a:ext>
            </a:extLst>
          </p:cNvPr>
          <p:cNvSpPr>
            <a:spLocks noGrp="1"/>
          </p:cNvSpPr>
          <p:nvPr>
            <p:ph type="title"/>
          </p:nvPr>
        </p:nvSpPr>
        <p:spPr>
          <a:xfrm>
            <a:off x="3215680" y="1124744"/>
            <a:ext cx="8640960" cy="2852737"/>
          </a:xfrm>
        </p:spPr>
        <p:txBody>
          <a:bodyPr/>
          <a:lstStyle/>
          <a:p>
            <a:endParaRPr lang="en-GB" dirty="0"/>
          </a:p>
        </p:txBody>
      </p:sp>
      <p:sp>
        <p:nvSpPr>
          <p:cNvPr id="3" name="Text Placeholder 2">
            <a:extLst>
              <a:ext uri="{FF2B5EF4-FFF2-40B4-BE49-F238E27FC236}">
                <a16:creationId xmlns:a16="http://schemas.microsoft.com/office/drawing/2014/main" id="{F1FA7472-33A7-64F8-05A8-EED3C79FBEEC}"/>
              </a:ext>
            </a:extLst>
          </p:cNvPr>
          <p:cNvSpPr>
            <a:spLocks noGrp="1"/>
          </p:cNvSpPr>
          <p:nvPr>
            <p:ph type="body" idx="1"/>
          </p:nvPr>
        </p:nvSpPr>
        <p:spPr>
          <a:xfrm>
            <a:off x="831850" y="4589463"/>
            <a:ext cx="8936558" cy="1500187"/>
          </a:xfrm>
        </p:spPr>
        <p:txBody>
          <a:bodyPr>
            <a:normAutofit/>
          </a:bodyPr>
          <a:lstStyle/>
          <a:p>
            <a:pPr algn="ctr"/>
            <a:endParaRPr lang="en-GB" sz="4800" dirty="0">
              <a:solidFill>
                <a:schemeClr val="tx1"/>
              </a:solidFill>
            </a:endParaRPr>
          </a:p>
        </p:txBody>
      </p:sp>
      <p:sp>
        <p:nvSpPr>
          <p:cNvPr id="4" name="TextBox 3">
            <a:extLst>
              <a:ext uri="{FF2B5EF4-FFF2-40B4-BE49-F238E27FC236}">
                <a16:creationId xmlns:a16="http://schemas.microsoft.com/office/drawing/2014/main" id="{4719D917-A8DE-7DAE-0698-6A84C3F5BBBE}"/>
              </a:ext>
            </a:extLst>
          </p:cNvPr>
          <p:cNvSpPr txBox="1"/>
          <p:nvPr/>
        </p:nvSpPr>
        <p:spPr>
          <a:xfrm>
            <a:off x="323087" y="6309320"/>
            <a:ext cx="23762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Franklin Gothic Book" panose="020B0503020102020204" pitchFamily="34" charset="0"/>
                <a:ea typeface="Verdana" panose="020B0604030504040204" pitchFamily="34" charset="0"/>
                <a:cs typeface="Verdana" panose="020B0604030504040204" pitchFamily="34" charset="0"/>
              </a:rPr>
              <a:t>@REAssociation</a:t>
            </a:r>
          </a:p>
        </p:txBody>
      </p:sp>
      <p:pic>
        <p:nvPicPr>
          <p:cNvPr id="5" name="Picture 4">
            <a:extLst>
              <a:ext uri="{FF2B5EF4-FFF2-40B4-BE49-F238E27FC236}">
                <a16:creationId xmlns:a16="http://schemas.microsoft.com/office/drawing/2014/main" id="{D979D7BB-AEB9-5F63-077B-029DECE7EA55}"/>
              </a:ext>
            </a:extLst>
          </p:cNvPr>
          <p:cNvPicPr>
            <a:picLocks noChangeAspect="1"/>
          </p:cNvPicPr>
          <p:nvPr/>
        </p:nvPicPr>
        <p:blipFill>
          <a:blip r:embed="rId3"/>
          <a:stretch>
            <a:fillRect/>
          </a:stretch>
        </p:blipFill>
        <p:spPr>
          <a:xfrm>
            <a:off x="942975" y="488358"/>
            <a:ext cx="9920496" cy="5471566"/>
          </a:xfrm>
          <a:prstGeom prst="rect">
            <a:avLst/>
          </a:prstGeom>
        </p:spPr>
      </p:pic>
    </p:spTree>
    <p:extLst>
      <p:ext uri="{BB962C8B-B14F-4D97-AF65-F5344CB8AC3E}">
        <p14:creationId xmlns:p14="http://schemas.microsoft.com/office/powerpoint/2010/main" val="1470807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1544-4D77-2B07-BFB3-5E44C38B5D41}"/>
              </a:ext>
            </a:extLst>
          </p:cNvPr>
          <p:cNvSpPr>
            <a:spLocks noGrp="1"/>
          </p:cNvSpPr>
          <p:nvPr>
            <p:ph type="title"/>
          </p:nvPr>
        </p:nvSpPr>
        <p:spPr>
          <a:xfrm>
            <a:off x="3215680" y="1124744"/>
            <a:ext cx="8640960" cy="2852737"/>
          </a:xfrm>
        </p:spPr>
        <p:txBody>
          <a:bodyPr/>
          <a:lstStyle/>
          <a:p>
            <a:endParaRPr lang="en-GB" dirty="0"/>
          </a:p>
        </p:txBody>
      </p:sp>
      <p:sp>
        <p:nvSpPr>
          <p:cNvPr id="3" name="Text Placeholder 2">
            <a:extLst>
              <a:ext uri="{FF2B5EF4-FFF2-40B4-BE49-F238E27FC236}">
                <a16:creationId xmlns:a16="http://schemas.microsoft.com/office/drawing/2014/main" id="{F1FA7472-33A7-64F8-05A8-EED3C79FBEEC}"/>
              </a:ext>
            </a:extLst>
          </p:cNvPr>
          <p:cNvSpPr>
            <a:spLocks noGrp="1"/>
          </p:cNvSpPr>
          <p:nvPr>
            <p:ph type="body" idx="1"/>
          </p:nvPr>
        </p:nvSpPr>
        <p:spPr>
          <a:xfrm>
            <a:off x="831850" y="4589463"/>
            <a:ext cx="8936558" cy="1500187"/>
          </a:xfrm>
        </p:spPr>
        <p:txBody>
          <a:bodyPr>
            <a:normAutofit/>
          </a:bodyPr>
          <a:lstStyle/>
          <a:p>
            <a:pPr algn="ctr"/>
            <a:endParaRPr lang="en-GB" sz="4800" dirty="0">
              <a:solidFill>
                <a:schemeClr val="tx1"/>
              </a:solidFill>
            </a:endParaRPr>
          </a:p>
        </p:txBody>
      </p:sp>
      <p:sp>
        <p:nvSpPr>
          <p:cNvPr id="4" name="TextBox 3">
            <a:extLst>
              <a:ext uri="{FF2B5EF4-FFF2-40B4-BE49-F238E27FC236}">
                <a16:creationId xmlns:a16="http://schemas.microsoft.com/office/drawing/2014/main" id="{4719D917-A8DE-7DAE-0698-6A84C3F5BBBE}"/>
              </a:ext>
            </a:extLst>
          </p:cNvPr>
          <p:cNvSpPr txBox="1"/>
          <p:nvPr/>
        </p:nvSpPr>
        <p:spPr>
          <a:xfrm>
            <a:off x="323087" y="6309320"/>
            <a:ext cx="23762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Franklin Gothic Book" panose="020B0503020102020204" pitchFamily="34" charset="0"/>
                <a:ea typeface="Verdana" panose="020B0604030504040204" pitchFamily="34" charset="0"/>
                <a:cs typeface="Verdana" panose="020B0604030504040204" pitchFamily="34" charset="0"/>
              </a:rPr>
              <a:t>@REAssociation</a:t>
            </a:r>
          </a:p>
        </p:txBody>
      </p:sp>
      <p:pic>
        <p:nvPicPr>
          <p:cNvPr id="6" name="Picture 5" descr="A screenshot of a computer&#10;&#10;Description automatically generated">
            <a:extLst>
              <a:ext uri="{FF2B5EF4-FFF2-40B4-BE49-F238E27FC236}">
                <a16:creationId xmlns:a16="http://schemas.microsoft.com/office/drawing/2014/main" id="{680180E9-E7D5-46BD-55BA-6C7F5C3E3070}"/>
              </a:ext>
            </a:extLst>
          </p:cNvPr>
          <p:cNvPicPr>
            <a:picLocks noChangeAspect="1"/>
          </p:cNvPicPr>
          <p:nvPr/>
        </p:nvPicPr>
        <p:blipFill rotWithShape="1">
          <a:blip r:embed="rId3"/>
          <a:srcRect l="8279" t="21496" r="29407" b="16102"/>
          <a:stretch/>
        </p:blipFill>
        <p:spPr bwMode="auto">
          <a:xfrm>
            <a:off x="914983" y="427207"/>
            <a:ext cx="9920496" cy="54715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2696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1544-4D77-2B07-BFB3-5E44C38B5D41}"/>
              </a:ext>
            </a:extLst>
          </p:cNvPr>
          <p:cNvSpPr>
            <a:spLocks noGrp="1"/>
          </p:cNvSpPr>
          <p:nvPr>
            <p:ph type="title"/>
          </p:nvPr>
        </p:nvSpPr>
        <p:spPr>
          <a:xfrm>
            <a:off x="3215680" y="1124744"/>
            <a:ext cx="8640960" cy="2852737"/>
          </a:xfrm>
        </p:spPr>
        <p:txBody>
          <a:bodyPr/>
          <a:lstStyle/>
          <a:p>
            <a:endParaRPr lang="en-GB" dirty="0"/>
          </a:p>
        </p:txBody>
      </p:sp>
      <p:sp>
        <p:nvSpPr>
          <p:cNvPr id="3" name="Text Placeholder 2">
            <a:extLst>
              <a:ext uri="{FF2B5EF4-FFF2-40B4-BE49-F238E27FC236}">
                <a16:creationId xmlns:a16="http://schemas.microsoft.com/office/drawing/2014/main" id="{F1FA7472-33A7-64F8-05A8-EED3C79FBEEC}"/>
              </a:ext>
            </a:extLst>
          </p:cNvPr>
          <p:cNvSpPr>
            <a:spLocks noGrp="1"/>
          </p:cNvSpPr>
          <p:nvPr>
            <p:ph type="body" idx="1"/>
          </p:nvPr>
        </p:nvSpPr>
        <p:spPr>
          <a:xfrm>
            <a:off x="831850" y="4589463"/>
            <a:ext cx="8936558" cy="1500187"/>
          </a:xfrm>
        </p:spPr>
        <p:txBody>
          <a:bodyPr>
            <a:normAutofit/>
          </a:bodyPr>
          <a:lstStyle/>
          <a:p>
            <a:pPr algn="ctr"/>
            <a:endParaRPr lang="en-GB" sz="4800" dirty="0">
              <a:solidFill>
                <a:schemeClr val="tx1"/>
              </a:solidFill>
            </a:endParaRPr>
          </a:p>
        </p:txBody>
      </p:sp>
      <p:sp>
        <p:nvSpPr>
          <p:cNvPr id="4" name="TextBox 3">
            <a:extLst>
              <a:ext uri="{FF2B5EF4-FFF2-40B4-BE49-F238E27FC236}">
                <a16:creationId xmlns:a16="http://schemas.microsoft.com/office/drawing/2014/main" id="{4719D917-A8DE-7DAE-0698-6A84C3F5BBBE}"/>
              </a:ext>
            </a:extLst>
          </p:cNvPr>
          <p:cNvSpPr txBox="1"/>
          <p:nvPr/>
        </p:nvSpPr>
        <p:spPr>
          <a:xfrm>
            <a:off x="323087" y="6309320"/>
            <a:ext cx="23762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Franklin Gothic Book" panose="020B0503020102020204" pitchFamily="34" charset="0"/>
                <a:ea typeface="Verdana" panose="020B0604030504040204" pitchFamily="34" charset="0"/>
                <a:cs typeface="Verdana" panose="020B0604030504040204" pitchFamily="34" charset="0"/>
              </a:rPr>
              <a:t>@REAssociation</a:t>
            </a:r>
          </a:p>
        </p:txBody>
      </p:sp>
      <p:pic>
        <p:nvPicPr>
          <p:cNvPr id="6" name="Picture 5" descr="A screenshot of a computer&#10;&#10;Description automatically generated">
            <a:extLst>
              <a:ext uri="{FF2B5EF4-FFF2-40B4-BE49-F238E27FC236}">
                <a16:creationId xmlns:a16="http://schemas.microsoft.com/office/drawing/2014/main" id="{5E44B399-5316-23A9-C7C3-2F3E3C006B7D}"/>
              </a:ext>
            </a:extLst>
          </p:cNvPr>
          <p:cNvPicPr>
            <a:picLocks noChangeAspect="1"/>
          </p:cNvPicPr>
          <p:nvPr/>
        </p:nvPicPr>
        <p:blipFill rotWithShape="1">
          <a:blip r:embed="rId3"/>
          <a:srcRect l="8076" t="21297" r="29339" b="16012"/>
          <a:stretch/>
        </p:blipFill>
        <p:spPr bwMode="auto">
          <a:xfrm>
            <a:off x="924314" y="495557"/>
            <a:ext cx="9920496" cy="54715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2317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1544-4D77-2B07-BFB3-5E44C38B5D41}"/>
              </a:ext>
            </a:extLst>
          </p:cNvPr>
          <p:cNvSpPr>
            <a:spLocks noGrp="1"/>
          </p:cNvSpPr>
          <p:nvPr>
            <p:ph type="title"/>
          </p:nvPr>
        </p:nvSpPr>
        <p:spPr>
          <a:xfrm>
            <a:off x="3215680" y="1124744"/>
            <a:ext cx="8640960" cy="2852737"/>
          </a:xfrm>
        </p:spPr>
        <p:txBody>
          <a:bodyPr/>
          <a:lstStyle/>
          <a:p>
            <a:endParaRPr lang="en-GB" dirty="0"/>
          </a:p>
        </p:txBody>
      </p:sp>
      <p:sp>
        <p:nvSpPr>
          <p:cNvPr id="3" name="Text Placeholder 2">
            <a:extLst>
              <a:ext uri="{FF2B5EF4-FFF2-40B4-BE49-F238E27FC236}">
                <a16:creationId xmlns:a16="http://schemas.microsoft.com/office/drawing/2014/main" id="{F1FA7472-33A7-64F8-05A8-EED3C79FBEEC}"/>
              </a:ext>
            </a:extLst>
          </p:cNvPr>
          <p:cNvSpPr>
            <a:spLocks noGrp="1"/>
          </p:cNvSpPr>
          <p:nvPr>
            <p:ph type="body" idx="1"/>
          </p:nvPr>
        </p:nvSpPr>
        <p:spPr>
          <a:xfrm>
            <a:off x="831850" y="4589463"/>
            <a:ext cx="8936558" cy="1500187"/>
          </a:xfrm>
        </p:spPr>
        <p:txBody>
          <a:bodyPr>
            <a:normAutofit/>
          </a:bodyPr>
          <a:lstStyle/>
          <a:p>
            <a:pPr algn="ctr"/>
            <a:endParaRPr lang="en-GB" sz="4800" dirty="0">
              <a:solidFill>
                <a:schemeClr val="tx1"/>
              </a:solidFill>
            </a:endParaRPr>
          </a:p>
        </p:txBody>
      </p:sp>
      <p:sp>
        <p:nvSpPr>
          <p:cNvPr id="4" name="TextBox 3">
            <a:extLst>
              <a:ext uri="{FF2B5EF4-FFF2-40B4-BE49-F238E27FC236}">
                <a16:creationId xmlns:a16="http://schemas.microsoft.com/office/drawing/2014/main" id="{4719D917-A8DE-7DAE-0698-6A84C3F5BBBE}"/>
              </a:ext>
            </a:extLst>
          </p:cNvPr>
          <p:cNvSpPr txBox="1"/>
          <p:nvPr/>
        </p:nvSpPr>
        <p:spPr>
          <a:xfrm>
            <a:off x="323087" y="6309320"/>
            <a:ext cx="23762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Franklin Gothic Book" panose="020B0503020102020204" pitchFamily="34" charset="0"/>
                <a:ea typeface="Verdana" panose="020B0604030504040204" pitchFamily="34" charset="0"/>
                <a:cs typeface="Verdana" panose="020B0604030504040204" pitchFamily="34" charset="0"/>
              </a:rPr>
              <a:t>@REAssociation</a:t>
            </a:r>
          </a:p>
        </p:txBody>
      </p:sp>
      <p:pic>
        <p:nvPicPr>
          <p:cNvPr id="6" name="Picture 5" descr="A screenshot of a computer&#10;&#10;Description automatically generated">
            <a:extLst>
              <a:ext uri="{FF2B5EF4-FFF2-40B4-BE49-F238E27FC236}">
                <a16:creationId xmlns:a16="http://schemas.microsoft.com/office/drawing/2014/main" id="{1783FB9F-FB96-9639-6CEF-AF1C0B242B8E}"/>
              </a:ext>
            </a:extLst>
          </p:cNvPr>
          <p:cNvPicPr>
            <a:picLocks noChangeAspect="1"/>
          </p:cNvPicPr>
          <p:nvPr/>
        </p:nvPicPr>
        <p:blipFill rotWithShape="1">
          <a:blip r:embed="rId3"/>
          <a:srcRect l="8160" t="21759" r="29330" b="16007"/>
          <a:stretch/>
        </p:blipFill>
        <p:spPr bwMode="auto">
          <a:xfrm>
            <a:off x="970966" y="478095"/>
            <a:ext cx="9920496" cy="54166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2736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1544-4D77-2B07-BFB3-5E44C38B5D41}"/>
              </a:ext>
            </a:extLst>
          </p:cNvPr>
          <p:cNvSpPr>
            <a:spLocks noGrp="1"/>
          </p:cNvSpPr>
          <p:nvPr>
            <p:ph type="title"/>
          </p:nvPr>
        </p:nvSpPr>
        <p:spPr>
          <a:xfrm>
            <a:off x="3215680" y="1124744"/>
            <a:ext cx="8640960" cy="2852737"/>
          </a:xfrm>
        </p:spPr>
        <p:txBody>
          <a:bodyPr/>
          <a:lstStyle/>
          <a:p>
            <a:endParaRPr lang="en-GB" dirty="0"/>
          </a:p>
        </p:txBody>
      </p:sp>
      <p:sp>
        <p:nvSpPr>
          <p:cNvPr id="3" name="Text Placeholder 2">
            <a:extLst>
              <a:ext uri="{FF2B5EF4-FFF2-40B4-BE49-F238E27FC236}">
                <a16:creationId xmlns:a16="http://schemas.microsoft.com/office/drawing/2014/main" id="{F1FA7472-33A7-64F8-05A8-EED3C79FBEEC}"/>
              </a:ext>
            </a:extLst>
          </p:cNvPr>
          <p:cNvSpPr>
            <a:spLocks noGrp="1"/>
          </p:cNvSpPr>
          <p:nvPr>
            <p:ph type="body" idx="1"/>
          </p:nvPr>
        </p:nvSpPr>
        <p:spPr>
          <a:xfrm>
            <a:off x="831850" y="4589463"/>
            <a:ext cx="8936558" cy="1500187"/>
          </a:xfrm>
        </p:spPr>
        <p:txBody>
          <a:bodyPr>
            <a:normAutofit/>
          </a:bodyPr>
          <a:lstStyle/>
          <a:p>
            <a:pPr algn="ctr"/>
            <a:endParaRPr lang="en-GB" sz="4800" dirty="0">
              <a:solidFill>
                <a:schemeClr val="tx1"/>
              </a:solidFill>
            </a:endParaRPr>
          </a:p>
        </p:txBody>
      </p:sp>
      <p:sp>
        <p:nvSpPr>
          <p:cNvPr id="4" name="TextBox 3">
            <a:extLst>
              <a:ext uri="{FF2B5EF4-FFF2-40B4-BE49-F238E27FC236}">
                <a16:creationId xmlns:a16="http://schemas.microsoft.com/office/drawing/2014/main" id="{4719D917-A8DE-7DAE-0698-6A84C3F5BBBE}"/>
              </a:ext>
            </a:extLst>
          </p:cNvPr>
          <p:cNvSpPr txBox="1"/>
          <p:nvPr/>
        </p:nvSpPr>
        <p:spPr>
          <a:xfrm>
            <a:off x="323087" y="6309320"/>
            <a:ext cx="23762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Franklin Gothic Book" panose="020B0503020102020204" pitchFamily="34" charset="0"/>
                <a:ea typeface="Verdana" panose="020B0604030504040204" pitchFamily="34" charset="0"/>
                <a:cs typeface="Verdana" panose="020B0604030504040204" pitchFamily="34" charset="0"/>
              </a:rPr>
              <a:t>@REAssociation</a:t>
            </a:r>
          </a:p>
        </p:txBody>
      </p:sp>
      <p:pic>
        <p:nvPicPr>
          <p:cNvPr id="5" name="Picture 4" descr="A screenshot of a computer&#10;&#10;Description automatically generated">
            <a:extLst>
              <a:ext uri="{FF2B5EF4-FFF2-40B4-BE49-F238E27FC236}">
                <a16:creationId xmlns:a16="http://schemas.microsoft.com/office/drawing/2014/main" id="{6411AD03-EBC1-E0DC-BAE9-5F48787E75A4}"/>
              </a:ext>
            </a:extLst>
          </p:cNvPr>
          <p:cNvPicPr>
            <a:picLocks noChangeAspect="1"/>
          </p:cNvPicPr>
          <p:nvPr/>
        </p:nvPicPr>
        <p:blipFill rotWithShape="1">
          <a:blip r:embed="rId3"/>
          <a:srcRect l="8016" t="21498" r="29348" b="16182"/>
          <a:stretch/>
        </p:blipFill>
        <p:spPr bwMode="auto">
          <a:xfrm>
            <a:off x="970965" y="560760"/>
            <a:ext cx="9920495" cy="53339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9888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1544-4D77-2B07-BFB3-5E44C38B5D41}"/>
              </a:ext>
            </a:extLst>
          </p:cNvPr>
          <p:cNvSpPr>
            <a:spLocks noGrp="1"/>
          </p:cNvSpPr>
          <p:nvPr>
            <p:ph type="title"/>
          </p:nvPr>
        </p:nvSpPr>
        <p:spPr>
          <a:xfrm>
            <a:off x="3215680" y="1124744"/>
            <a:ext cx="8640960" cy="2852737"/>
          </a:xfrm>
        </p:spPr>
        <p:txBody>
          <a:bodyPr/>
          <a:lstStyle/>
          <a:p>
            <a:endParaRPr lang="en-GB" dirty="0"/>
          </a:p>
        </p:txBody>
      </p:sp>
      <p:sp>
        <p:nvSpPr>
          <p:cNvPr id="3" name="Text Placeholder 2">
            <a:extLst>
              <a:ext uri="{FF2B5EF4-FFF2-40B4-BE49-F238E27FC236}">
                <a16:creationId xmlns:a16="http://schemas.microsoft.com/office/drawing/2014/main" id="{F1FA7472-33A7-64F8-05A8-EED3C79FBEEC}"/>
              </a:ext>
            </a:extLst>
          </p:cNvPr>
          <p:cNvSpPr>
            <a:spLocks noGrp="1"/>
          </p:cNvSpPr>
          <p:nvPr>
            <p:ph type="body" idx="1"/>
          </p:nvPr>
        </p:nvSpPr>
        <p:spPr>
          <a:xfrm>
            <a:off x="831850" y="4589463"/>
            <a:ext cx="8936558" cy="1500187"/>
          </a:xfrm>
        </p:spPr>
        <p:txBody>
          <a:bodyPr>
            <a:normAutofit/>
          </a:bodyPr>
          <a:lstStyle/>
          <a:p>
            <a:pPr algn="ctr"/>
            <a:endParaRPr lang="en-GB" sz="4800" dirty="0">
              <a:solidFill>
                <a:schemeClr val="tx1"/>
              </a:solidFill>
            </a:endParaRPr>
          </a:p>
        </p:txBody>
      </p:sp>
      <p:sp>
        <p:nvSpPr>
          <p:cNvPr id="4" name="TextBox 3">
            <a:extLst>
              <a:ext uri="{FF2B5EF4-FFF2-40B4-BE49-F238E27FC236}">
                <a16:creationId xmlns:a16="http://schemas.microsoft.com/office/drawing/2014/main" id="{4719D917-A8DE-7DAE-0698-6A84C3F5BBBE}"/>
              </a:ext>
            </a:extLst>
          </p:cNvPr>
          <p:cNvSpPr txBox="1"/>
          <p:nvPr/>
        </p:nvSpPr>
        <p:spPr>
          <a:xfrm>
            <a:off x="323087" y="6309320"/>
            <a:ext cx="23762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Franklin Gothic Book" panose="020B0503020102020204" pitchFamily="34" charset="0"/>
                <a:ea typeface="Verdana" panose="020B0604030504040204" pitchFamily="34" charset="0"/>
                <a:cs typeface="Verdana" panose="020B0604030504040204" pitchFamily="34" charset="0"/>
              </a:rPr>
              <a:t>@REAssociation</a:t>
            </a:r>
          </a:p>
        </p:txBody>
      </p:sp>
      <p:pic>
        <p:nvPicPr>
          <p:cNvPr id="5" name="Picture 4" descr="A person in a grey suit&#10;&#10;Description automatically generated">
            <a:extLst>
              <a:ext uri="{FF2B5EF4-FFF2-40B4-BE49-F238E27FC236}">
                <a16:creationId xmlns:a16="http://schemas.microsoft.com/office/drawing/2014/main" id="{1AAE722F-F837-ABEF-BABD-908070AD9B1F}"/>
              </a:ext>
            </a:extLst>
          </p:cNvPr>
          <p:cNvPicPr>
            <a:picLocks noChangeAspect="1"/>
          </p:cNvPicPr>
          <p:nvPr/>
        </p:nvPicPr>
        <p:blipFill rotWithShape="1">
          <a:blip r:embed="rId3"/>
          <a:srcRect l="8271" t="21263" r="29384" b="16532"/>
          <a:stretch/>
        </p:blipFill>
        <p:spPr bwMode="auto">
          <a:xfrm>
            <a:off x="1066800" y="597602"/>
            <a:ext cx="9824660" cy="52961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5751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1544-4D77-2B07-BFB3-5E44C38B5D41}"/>
              </a:ext>
            </a:extLst>
          </p:cNvPr>
          <p:cNvSpPr>
            <a:spLocks noGrp="1"/>
          </p:cNvSpPr>
          <p:nvPr>
            <p:ph type="title"/>
          </p:nvPr>
        </p:nvSpPr>
        <p:spPr>
          <a:xfrm>
            <a:off x="3215680" y="1124744"/>
            <a:ext cx="8640960" cy="2852737"/>
          </a:xfrm>
        </p:spPr>
        <p:txBody>
          <a:bodyPr/>
          <a:lstStyle/>
          <a:p>
            <a:endParaRPr lang="en-GB" dirty="0"/>
          </a:p>
        </p:txBody>
      </p:sp>
      <p:sp>
        <p:nvSpPr>
          <p:cNvPr id="3" name="Text Placeholder 2">
            <a:extLst>
              <a:ext uri="{FF2B5EF4-FFF2-40B4-BE49-F238E27FC236}">
                <a16:creationId xmlns:a16="http://schemas.microsoft.com/office/drawing/2014/main" id="{F1FA7472-33A7-64F8-05A8-EED3C79FBEEC}"/>
              </a:ext>
            </a:extLst>
          </p:cNvPr>
          <p:cNvSpPr>
            <a:spLocks noGrp="1"/>
          </p:cNvSpPr>
          <p:nvPr>
            <p:ph type="body" idx="1"/>
          </p:nvPr>
        </p:nvSpPr>
        <p:spPr>
          <a:xfrm>
            <a:off x="831850" y="4589463"/>
            <a:ext cx="8936558" cy="1500187"/>
          </a:xfrm>
        </p:spPr>
        <p:txBody>
          <a:bodyPr>
            <a:normAutofit/>
          </a:bodyPr>
          <a:lstStyle/>
          <a:p>
            <a:pPr algn="ctr"/>
            <a:endParaRPr lang="en-GB" sz="4800" dirty="0">
              <a:solidFill>
                <a:schemeClr val="tx1"/>
              </a:solidFill>
            </a:endParaRPr>
          </a:p>
        </p:txBody>
      </p:sp>
      <p:sp>
        <p:nvSpPr>
          <p:cNvPr id="4" name="TextBox 3">
            <a:extLst>
              <a:ext uri="{FF2B5EF4-FFF2-40B4-BE49-F238E27FC236}">
                <a16:creationId xmlns:a16="http://schemas.microsoft.com/office/drawing/2014/main" id="{4719D917-A8DE-7DAE-0698-6A84C3F5BBBE}"/>
              </a:ext>
            </a:extLst>
          </p:cNvPr>
          <p:cNvSpPr txBox="1"/>
          <p:nvPr/>
        </p:nvSpPr>
        <p:spPr>
          <a:xfrm>
            <a:off x="323087" y="6309320"/>
            <a:ext cx="23762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Franklin Gothic Book" panose="020B0503020102020204" pitchFamily="34" charset="0"/>
                <a:ea typeface="Verdana" panose="020B0604030504040204" pitchFamily="34" charset="0"/>
                <a:cs typeface="Verdana" panose="020B0604030504040204" pitchFamily="34" charset="0"/>
              </a:rPr>
              <a:t>@REAssociation</a:t>
            </a:r>
          </a:p>
        </p:txBody>
      </p:sp>
      <p:pic>
        <p:nvPicPr>
          <p:cNvPr id="6" name="Picture 5" descr="A screenshot of a computer&#10;&#10;Description automatically generated">
            <a:extLst>
              <a:ext uri="{FF2B5EF4-FFF2-40B4-BE49-F238E27FC236}">
                <a16:creationId xmlns:a16="http://schemas.microsoft.com/office/drawing/2014/main" id="{249BEECF-2A4D-EAC3-EEF7-1512A201A53B}"/>
              </a:ext>
            </a:extLst>
          </p:cNvPr>
          <p:cNvPicPr>
            <a:picLocks noChangeAspect="1"/>
          </p:cNvPicPr>
          <p:nvPr/>
        </p:nvPicPr>
        <p:blipFill rotWithShape="1">
          <a:blip r:embed="rId3"/>
          <a:srcRect l="8258" t="21561" r="29814" b="15820"/>
          <a:stretch/>
        </p:blipFill>
        <p:spPr bwMode="auto">
          <a:xfrm>
            <a:off x="1066800" y="568642"/>
            <a:ext cx="9824660" cy="53339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1395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1544-4D77-2B07-BFB3-5E44C38B5D41}"/>
              </a:ext>
            </a:extLst>
          </p:cNvPr>
          <p:cNvSpPr>
            <a:spLocks noGrp="1"/>
          </p:cNvSpPr>
          <p:nvPr>
            <p:ph type="title"/>
          </p:nvPr>
        </p:nvSpPr>
        <p:spPr>
          <a:xfrm>
            <a:off x="3215679" y="1124744"/>
            <a:ext cx="8746165" cy="3419264"/>
          </a:xfrm>
        </p:spPr>
        <p:txBody>
          <a:bodyPr>
            <a:normAutofit fontScale="90000"/>
          </a:bodyPr>
          <a:lstStyle/>
          <a:p>
            <a:r>
              <a:rPr lang="en-GB" sz="4800" dirty="0"/>
              <a:t>Additional reports/info</a:t>
            </a:r>
            <a:br>
              <a:rPr lang="en-GB" dirty="0"/>
            </a:br>
            <a:r>
              <a:rPr lang="en-GB" altLang="en-US" sz="2400" dirty="0">
                <a:latin typeface="Arial" panose="020B0604020202020204" pitchFamily="34" charset="0"/>
                <a:ea typeface="Times New Roman" panose="02020603050405020304" pitchFamily="18" charset="0"/>
                <a:cs typeface="Arial" panose="020B0604020202020204" pitchFamily="34" charset="0"/>
                <a:hlinkClick r:id="rId3"/>
              </a:rPr>
              <a:t>HAR1 Process evaluation report</a:t>
            </a:r>
            <a:br>
              <a:rPr lang="en-GB" altLang="en-US" sz="2400" dirty="0">
                <a:solidFill>
                  <a:srgbClr val="000000"/>
                </a:solidFill>
                <a:ea typeface="Calibri" panose="020F0502020204030204" pitchFamily="34" charset="0"/>
              </a:rPr>
            </a:br>
            <a:r>
              <a:rPr lang="en-GB" altLang="en-US" sz="2400" dirty="0">
                <a:latin typeface="Arial" panose="020B0604020202020204" pitchFamily="34" charset="0"/>
                <a:ea typeface="Times New Roman" panose="02020603050405020304" pitchFamily="18" charset="0"/>
                <a:cs typeface="Arial" panose="020B0604020202020204" pitchFamily="34" charset="0"/>
                <a:hlinkClick r:id="rId4"/>
              </a:rPr>
              <a:t>Research project on planning barriers for hydrogen projects</a:t>
            </a:r>
            <a:br>
              <a:rPr lang="en-GB" altLang="en-US" sz="2400" dirty="0">
                <a:solidFill>
                  <a:srgbClr val="000000"/>
                </a:solidFill>
                <a:ea typeface="Calibri" panose="020F0502020204030204" pitchFamily="34" charset="0"/>
              </a:rPr>
            </a:br>
            <a:r>
              <a:rPr lang="en-GB" altLang="en-US" sz="2400" dirty="0">
                <a:latin typeface="Arial" panose="020B0604020202020204" pitchFamily="34" charset="0"/>
                <a:ea typeface="Times New Roman" panose="02020603050405020304" pitchFamily="18" charset="0"/>
                <a:cs typeface="Arial" panose="020B0604020202020204" pitchFamily="34" charset="0"/>
                <a:hlinkClick r:id="rId5"/>
              </a:rPr>
              <a:t>Hydrogen Transport and Storage Cost Report</a:t>
            </a:r>
            <a:r>
              <a:rPr lang="en-GB" alt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br>
              <a:rPr lang="en-GB" sz="2400" dirty="0"/>
            </a:br>
            <a:r>
              <a:rPr lang="en-GB" altLang="en-US" sz="2400" dirty="0">
                <a:latin typeface="Arial" panose="020B0604020202020204" pitchFamily="34" charset="0"/>
                <a:ea typeface="Times New Roman" panose="02020603050405020304" pitchFamily="18" charset="0"/>
                <a:cs typeface="Arial" panose="020B0604020202020204" pitchFamily="34" charset="0"/>
                <a:hlinkClick r:id="rId6"/>
              </a:rPr>
              <a:t>Hydrogen to Power Market Intervention Need and Options Report</a:t>
            </a:r>
            <a:br>
              <a:rPr lang="en-GB" altLang="en-US" sz="2400" dirty="0">
                <a:latin typeface="Arial" panose="020B0604020202020204" pitchFamily="34" charset="0"/>
                <a:ea typeface="Times New Roman" panose="02020603050405020304" pitchFamily="18" charset="0"/>
                <a:cs typeface="Arial" panose="020B0604020202020204" pitchFamily="34" charset="0"/>
              </a:rPr>
            </a:br>
            <a:br>
              <a:rPr lang="en-GB" altLang="en-US" sz="2400" dirty="0">
                <a:latin typeface="Arial" panose="020B0604020202020204" pitchFamily="34" charset="0"/>
                <a:ea typeface="Times New Roman" panose="02020603050405020304" pitchFamily="18" charset="0"/>
                <a:cs typeface="Arial" panose="020B0604020202020204" pitchFamily="34" charset="0"/>
              </a:rPr>
            </a:br>
            <a:r>
              <a:rPr lang="en-GB" altLang="en-US" sz="2400" dirty="0">
                <a:latin typeface="Arial" panose="020B0604020202020204" pitchFamily="34" charset="0"/>
                <a:ea typeface="Times New Roman" panose="02020603050405020304" pitchFamily="18" charset="0"/>
                <a:cs typeface="Arial" panose="020B0604020202020204" pitchFamily="34" charset="0"/>
              </a:rPr>
              <a:t>Green skills</a:t>
            </a:r>
            <a:br>
              <a:rPr lang="en-GB" altLang="en-US" sz="2400" dirty="0">
                <a:latin typeface="Arial" panose="020B0604020202020204" pitchFamily="34" charset="0"/>
                <a:ea typeface="Times New Roman" panose="02020603050405020304" pitchFamily="18" charset="0"/>
                <a:cs typeface="Arial" panose="020B0604020202020204" pitchFamily="34" charset="0"/>
              </a:rPr>
            </a:br>
            <a:r>
              <a:rPr lang="sv-SE" sz="2400" dirty="0">
                <a:latin typeface="Arial" panose="020B0604020202020204" pitchFamily="34" charset="0"/>
                <a:cs typeface="Arial" panose="020B0604020202020204" pitchFamily="34" charset="0"/>
                <a:hlinkClick r:id="rId7"/>
              </a:rPr>
              <a:t>Hydrogen Skills Alliance - Cogent Skills</a:t>
            </a:r>
            <a:br>
              <a:rPr lang="sv-SE"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hlinkClick r:id="rId8"/>
              </a:rPr>
              <a:t>Home - Green Skills for Hydrogen</a:t>
            </a:r>
            <a:r>
              <a:rPr lang="en-GB" sz="2400" dirty="0">
                <a:latin typeface="Arial" panose="020B0604020202020204" pitchFamily="34" charset="0"/>
                <a:cs typeface="Arial" panose="020B0604020202020204" pitchFamily="34" charset="0"/>
              </a:rPr>
              <a:t> (Europe)</a:t>
            </a:r>
            <a:br>
              <a:rPr lang="en-GB" altLang="en-US" sz="1400" dirty="0"/>
            </a:br>
            <a:r>
              <a:rPr lang="en-GB" sz="2400" dirty="0">
                <a:latin typeface="Arial" panose="020B0604020202020204" pitchFamily="34" charset="0"/>
                <a:cs typeface="Arial" panose="020B0604020202020204" pitchFamily="34" charset="0"/>
                <a:hlinkClick r:id="rId9"/>
              </a:rPr>
              <a:t>Green Jobs Delivery Group - GOV.UK (www.gov.uk)</a:t>
            </a:r>
            <a:endParaRPr lang="en-GB" sz="24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1FA7472-33A7-64F8-05A8-EED3C79FBEEC}"/>
              </a:ext>
            </a:extLst>
          </p:cNvPr>
          <p:cNvSpPr>
            <a:spLocks noGrp="1"/>
          </p:cNvSpPr>
          <p:nvPr>
            <p:ph type="body" idx="1"/>
          </p:nvPr>
        </p:nvSpPr>
        <p:spPr>
          <a:xfrm>
            <a:off x="831850" y="5850294"/>
            <a:ext cx="8936558" cy="239356"/>
          </a:xfrm>
        </p:spPr>
        <p:txBody>
          <a:bodyPr>
            <a:normAutofit fontScale="25000" lnSpcReduction="20000"/>
          </a:bodyPr>
          <a:lstStyle/>
          <a:p>
            <a:pPr algn="ctr"/>
            <a:endParaRPr lang="en-GB" sz="4800" dirty="0">
              <a:solidFill>
                <a:schemeClr val="tx1"/>
              </a:solidFill>
            </a:endParaRPr>
          </a:p>
        </p:txBody>
      </p:sp>
      <p:sp>
        <p:nvSpPr>
          <p:cNvPr id="4" name="TextBox 3">
            <a:extLst>
              <a:ext uri="{FF2B5EF4-FFF2-40B4-BE49-F238E27FC236}">
                <a16:creationId xmlns:a16="http://schemas.microsoft.com/office/drawing/2014/main" id="{4719D917-A8DE-7DAE-0698-6A84C3F5BBBE}"/>
              </a:ext>
            </a:extLst>
          </p:cNvPr>
          <p:cNvSpPr txBox="1"/>
          <p:nvPr/>
        </p:nvSpPr>
        <p:spPr>
          <a:xfrm>
            <a:off x="323087" y="6309320"/>
            <a:ext cx="23762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Franklin Gothic Book" panose="020B0503020102020204" pitchFamily="34" charset="0"/>
                <a:ea typeface="Verdana" panose="020B0604030504040204" pitchFamily="34" charset="0"/>
                <a:cs typeface="Verdana" panose="020B0604030504040204" pitchFamily="34" charset="0"/>
              </a:rPr>
              <a:t>@REAssociation</a:t>
            </a:r>
          </a:p>
        </p:txBody>
      </p:sp>
      <p:sp>
        <p:nvSpPr>
          <p:cNvPr id="7" name="Rectangle 2">
            <a:extLst>
              <a:ext uri="{FF2B5EF4-FFF2-40B4-BE49-F238E27FC236}">
                <a16:creationId xmlns:a16="http://schemas.microsoft.com/office/drawing/2014/main" id="{EEB36183-2A6C-5B96-9C43-13B9F5AD74B4}"/>
              </a:ext>
            </a:extLst>
          </p:cNvPr>
          <p:cNvSpPr>
            <a:spLocks noChangeArrowheads="1"/>
          </p:cNvSpPr>
          <p:nvPr/>
        </p:nvSpPr>
        <p:spPr bwMode="auto">
          <a:xfrm>
            <a:off x="0" y="-323167"/>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48576044"/>
      </p:ext>
    </p:extLst>
  </p:cSld>
  <p:clrMapOvr>
    <a:masterClrMapping/>
  </p:clrMapOvr>
</p:sld>
</file>

<file path=ppt/theme/theme1.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8b28fe2-aad7-446e-968d-b56429c2090b">
      <Terms xmlns="http://schemas.microsoft.com/office/infopath/2007/PartnerControls"/>
    </lcf76f155ced4ddcb4097134ff3c332f>
    <TaxCatchAll xmlns="3bbbe167-487c-408d-acef-8d2427bd1be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F67B921FA26845A467BC387B1CB75F" ma:contentTypeVersion="15" ma:contentTypeDescription="Create a new document." ma:contentTypeScope="" ma:versionID="9930edceeac99d9c502635eaaaca2646">
  <xsd:schema xmlns:xsd="http://www.w3.org/2001/XMLSchema" xmlns:xs="http://www.w3.org/2001/XMLSchema" xmlns:p="http://schemas.microsoft.com/office/2006/metadata/properties" xmlns:ns2="08b28fe2-aad7-446e-968d-b56429c2090b" xmlns:ns3="3bbbe167-487c-408d-acef-8d2427bd1be5" targetNamespace="http://schemas.microsoft.com/office/2006/metadata/properties" ma:root="true" ma:fieldsID="a5341fb8250472aaa169c552ffb5a282" ns2:_="" ns3:_="">
    <xsd:import namespace="08b28fe2-aad7-446e-968d-b56429c2090b"/>
    <xsd:import namespace="3bbbe167-487c-408d-acef-8d2427bd1b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b28fe2-aad7-446e-968d-b56429c209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30c0f61-5948-43bc-a271-85f0a6a6477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bbe167-487c-408d-acef-8d2427bd1be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91515b0-2a35-4da5-8b7e-44c2b7a78b9d}" ma:internalName="TaxCatchAll" ma:showField="CatchAllData" ma:web="3bbbe167-487c-408d-acef-8d2427bd1be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7F9FA6-9983-490A-9548-E4ADD29A7818}">
  <ds:schemaRefs>
    <ds:schemaRef ds:uri="http://schemas.microsoft.com/sharepoint/v3/contenttype/forms"/>
  </ds:schemaRefs>
</ds:datastoreItem>
</file>

<file path=customXml/itemProps2.xml><?xml version="1.0" encoding="utf-8"?>
<ds:datastoreItem xmlns:ds="http://schemas.openxmlformats.org/officeDocument/2006/customXml" ds:itemID="{C5EC2148-3550-42E6-A0D1-F509F701174E}">
  <ds:schemaRefs>
    <ds:schemaRef ds:uri="http://schemas.microsoft.com/office/2006/metadata/properties"/>
    <ds:schemaRef ds:uri="http://schemas.microsoft.com/office/infopath/2007/PartnerControls"/>
    <ds:schemaRef ds:uri="08b28fe2-aad7-446e-968d-b56429c2090b"/>
    <ds:schemaRef ds:uri="3bbbe167-487c-408d-acef-8d2427bd1be5"/>
  </ds:schemaRefs>
</ds:datastoreItem>
</file>

<file path=customXml/itemProps3.xml><?xml version="1.0" encoding="utf-8"?>
<ds:datastoreItem xmlns:ds="http://schemas.openxmlformats.org/officeDocument/2006/customXml" ds:itemID="{7C802B7A-700C-440F-97C6-EA3D31471B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b28fe2-aad7-446e-968d-b56429c2090b"/>
    <ds:schemaRef ds:uri="3bbbe167-487c-408d-acef-8d2427bd1b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73</TotalTime>
  <Words>454</Words>
  <Application>Microsoft Office PowerPoint</Application>
  <PresentationFormat>Widescreen</PresentationFormat>
  <Paragraphs>46</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Franklin Gothic Book</vt:lpstr>
      <vt:lpstr>Futura PT Medium</vt:lpstr>
      <vt:lpstr>1_Custom Design</vt:lpstr>
      <vt:lpstr>REA Green gas and Hydrogen Update Including update provided by DESNZ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reports/info HAR1 Process evaluation report Research project on planning barriers for hydrogen projects Hydrogen Transport and Storage Cost Report  Hydrogen to Power Market Intervention Need and Options Report  Green skills Hydrogen Skills Alliance - Cogent Skills Home - Green Skills for Hydrogen (Europe) Green Jobs Delivery Group - GOV.UK (www.gov.uk)</vt:lpstr>
      <vt:lpstr>Biomethane Policy Update </vt:lpstr>
      <vt:lpstr>GGSS Mid Scheme Review </vt:lpstr>
      <vt:lpstr>Future Biomethane Framework</vt:lpstr>
      <vt:lpstr>Thank you</vt:lpstr>
      <vt:lpstr>REA Transport and renewable fuels update</vt:lpstr>
      <vt:lpstr>REA Transport and renewable fuels update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 Green gas and Hydrogen Update</dc:title>
  <dc:creator>Sara Bartle</dc:creator>
  <cp:lastModifiedBy>Sara Bartle</cp:lastModifiedBy>
  <cp:revision>3</cp:revision>
  <dcterms:created xsi:type="dcterms:W3CDTF">2024-01-21T11:12:20Z</dcterms:created>
  <dcterms:modified xsi:type="dcterms:W3CDTF">2024-01-24T09:48:42Z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0x0101002BF67B921FA26845A467BC387B1CB75F</vt:lpwstr>
  </property>
  <property fmtid="{D5CDD505-2E9C-101B-9397-08002B2CF9AE}" pid="3" name="MediaServiceImageTags">
    <vt:lpwstr/>
  </property>
</Properties>
</file>