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5" r:id="rId4"/>
    <p:sldMasterId id="2147483675" r:id="rId5"/>
  </p:sldMasterIdLst>
  <p:notesMasterIdLst>
    <p:notesMasterId r:id="rId18"/>
  </p:notesMasterIdLst>
  <p:handoutMasterIdLst>
    <p:handoutMasterId r:id="rId19"/>
  </p:handoutMasterIdLst>
  <p:sldIdLst>
    <p:sldId id="923" r:id="rId6"/>
    <p:sldId id="922" r:id="rId7"/>
    <p:sldId id="930" r:id="rId8"/>
    <p:sldId id="307" r:id="rId9"/>
    <p:sldId id="920" r:id="rId10"/>
    <p:sldId id="404" r:id="rId11"/>
    <p:sldId id="921" r:id="rId12"/>
    <p:sldId id="407" r:id="rId13"/>
    <p:sldId id="925" r:id="rId14"/>
    <p:sldId id="927" r:id="rId15"/>
    <p:sldId id="928" r:id="rId16"/>
    <p:sldId id="929" r:id="rId17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9987A41-3A8C-90EF-C409-CAC49282B5D6}" name="Emily Nichols" initials="EN" userId="S::emily@r-e-a.net::4ac4f626-2a57-4385-9953-52b6b3e4cf8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926B"/>
    <a:srgbClr val="4E5053"/>
    <a:srgbClr val="43D398"/>
    <a:srgbClr val="BEBEBE"/>
    <a:srgbClr val="1E1E1E"/>
    <a:srgbClr val="921183"/>
    <a:srgbClr val="76CAD4"/>
    <a:srgbClr val="74E2D5"/>
    <a:srgbClr val="FF6666"/>
    <a:srgbClr val="4FC0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300" autoAdjust="0"/>
    <p:restoredTop sz="79764" autoAdjust="0"/>
  </p:normalViewPr>
  <p:slideViewPr>
    <p:cSldViewPr>
      <p:cViewPr varScale="1">
        <p:scale>
          <a:sx n="66" d="100"/>
          <a:sy n="66" d="100"/>
        </p:scale>
        <p:origin x="854" y="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3728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8/10/relationships/authors" Target="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817852-B77B-4E33-8252-688634DBD59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C799C60-36A8-47A9-90E7-391837326F3A}">
      <dgm:prSet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GB" dirty="0">
              <a:solidFill>
                <a:sysClr val="windowText" lastClr="000000"/>
              </a:solidFill>
            </a:rPr>
            <a:t>Understanding PAS110 in full, 27-28</a:t>
          </a:r>
          <a:r>
            <a:rPr lang="en-GB" baseline="30000" dirty="0">
              <a:solidFill>
                <a:sysClr val="windowText" lastClr="000000"/>
              </a:solidFill>
            </a:rPr>
            <a:t>th</a:t>
          </a:r>
          <a:r>
            <a:rPr lang="en-GB" dirty="0">
              <a:solidFill>
                <a:sysClr val="windowText" lastClr="000000"/>
              </a:solidFill>
            </a:rPr>
            <a:t> February </a:t>
          </a:r>
          <a:endParaRPr lang="en-US" dirty="0">
            <a:solidFill>
              <a:sysClr val="windowText" lastClr="000000"/>
            </a:solidFill>
          </a:endParaRPr>
        </a:p>
      </dgm:t>
    </dgm:pt>
    <dgm:pt modelId="{D76102FE-51FE-4465-8843-08EB6DC479DA}" type="parTrans" cxnId="{E8C71BCB-1235-4744-9789-1B8B67218709}">
      <dgm:prSet/>
      <dgm:spPr/>
      <dgm:t>
        <a:bodyPr/>
        <a:lstStyle/>
        <a:p>
          <a:endParaRPr lang="en-US"/>
        </a:p>
      </dgm:t>
    </dgm:pt>
    <dgm:pt modelId="{5ECB12CB-ECC1-468A-A5CE-6B6899E783D4}" type="sibTrans" cxnId="{E8C71BCB-1235-4744-9789-1B8B67218709}">
      <dgm:prSet/>
      <dgm:spPr/>
      <dgm:t>
        <a:bodyPr/>
        <a:lstStyle/>
        <a:p>
          <a:endParaRPr lang="en-US"/>
        </a:p>
      </dgm:t>
    </dgm:pt>
    <dgm:pt modelId="{CD8FB471-9A97-48D3-BEEA-4A1A95242939}">
      <dgm:prSet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GB">
              <a:solidFill>
                <a:sysClr val="windowText" lastClr="000000"/>
              </a:solidFill>
            </a:rPr>
            <a:t>Organics Conference, 21</a:t>
          </a:r>
          <a:r>
            <a:rPr lang="en-GB" baseline="30000">
              <a:solidFill>
                <a:sysClr val="windowText" lastClr="000000"/>
              </a:solidFill>
            </a:rPr>
            <a:t>st</a:t>
          </a:r>
          <a:r>
            <a:rPr lang="en-GB">
              <a:solidFill>
                <a:sysClr val="windowText" lastClr="000000"/>
              </a:solidFill>
            </a:rPr>
            <a:t> March 2024</a:t>
          </a:r>
          <a:endParaRPr lang="en-US">
            <a:solidFill>
              <a:sysClr val="windowText" lastClr="000000"/>
            </a:solidFill>
          </a:endParaRPr>
        </a:p>
      </dgm:t>
    </dgm:pt>
    <dgm:pt modelId="{D06135B5-813C-4568-828F-2B0C44408044}" type="parTrans" cxnId="{1E7893EC-3CE7-4154-8F4C-7AF997070F04}">
      <dgm:prSet/>
      <dgm:spPr/>
      <dgm:t>
        <a:bodyPr/>
        <a:lstStyle/>
        <a:p>
          <a:endParaRPr lang="en-US"/>
        </a:p>
      </dgm:t>
    </dgm:pt>
    <dgm:pt modelId="{A922D784-1BDA-4261-83A6-45F3333F06B6}" type="sibTrans" cxnId="{1E7893EC-3CE7-4154-8F4C-7AF997070F04}">
      <dgm:prSet/>
      <dgm:spPr/>
      <dgm:t>
        <a:bodyPr/>
        <a:lstStyle/>
        <a:p>
          <a:endParaRPr lang="en-US"/>
        </a:p>
      </dgm:t>
    </dgm:pt>
    <dgm:pt modelId="{71F549BF-5CCC-9347-85BA-116F3F6D9531}">
      <dgm:prSet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 rtl="0"/>
          <a:r>
            <a:rPr lang="en-GB" dirty="0">
              <a:solidFill>
                <a:schemeClr val="tx1"/>
              </a:solidFill>
            </a:rPr>
            <a:t>Member meeting on Scottish Environment Authorisation Consultation - TBC</a:t>
          </a:r>
        </a:p>
      </dgm:t>
    </dgm:pt>
    <dgm:pt modelId="{8413BAA5-01B7-BA49-9F1D-3241E044F8D7}" type="parTrans" cxnId="{AB70F5AA-D764-D74C-9378-923E157C4F5F}">
      <dgm:prSet/>
      <dgm:spPr/>
      <dgm:t>
        <a:bodyPr/>
        <a:lstStyle/>
        <a:p>
          <a:endParaRPr lang="en-GB"/>
        </a:p>
      </dgm:t>
    </dgm:pt>
    <dgm:pt modelId="{C4F0C829-F8B4-9748-93D7-10C29B34F762}" type="sibTrans" cxnId="{AB70F5AA-D764-D74C-9378-923E157C4F5F}">
      <dgm:prSet/>
      <dgm:spPr/>
      <dgm:t>
        <a:bodyPr/>
        <a:lstStyle/>
        <a:p>
          <a:endParaRPr lang="en-GB"/>
        </a:p>
      </dgm:t>
    </dgm:pt>
    <dgm:pt modelId="{F5E9C4BA-5B39-5D4A-A212-666E8E47C6AF}" type="pres">
      <dgm:prSet presAssocID="{4D817852-B77B-4E33-8252-688634DBD59B}" presName="linear" presStyleCnt="0">
        <dgm:presLayoutVars>
          <dgm:animLvl val="lvl"/>
          <dgm:resizeHandles val="exact"/>
        </dgm:presLayoutVars>
      </dgm:prSet>
      <dgm:spPr/>
    </dgm:pt>
    <dgm:pt modelId="{D7592400-E1EA-A041-B52D-6BFECC3F74F0}" type="pres">
      <dgm:prSet presAssocID="{FC799C60-36A8-47A9-90E7-391837326F3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04F7630-C7B6-3342-95F6-B2C98BCF522A}" type="pres">
      <dgm:prSet presAssocID="{5ECB12CB-ECC1-468A-A5CE-6B6899E783D4}" presName="spacer" presStyleCnt="0"/>
      <dgm:spPr/>
    </dgm:pt>
    <dgm:pt modelId="{1818BE85-73BB-3746-AE2F-490BADA3402A}" type="pres">
      <dgm:prSet presAssocID="{71F549BF-5CCC-9347-85BA-116F3F6D953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ACE1DFD-3ECD-6641-9DA6-BFBD83426AC0}" type="pres">
      <dgm:prSet presAssocID="{C4F0C829-F8B4-9748-93D7-10C29B34F762}" presName="spacer" presStyleCnt="0"/>
      <dgm:spPr/>
    </dgm:pt>
    <dgm:pt modelId="{3A049E98-6464-E045-8439-A6B4283CB3F5}" type="pres">
      <dgm:prSet presAssocID="{CD8FB471-9A97-48D3-BEEA-4A1A9524293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4FE2503C-0F8F-4341-8C45-AFB1B7CB75A5}" type="presOf" srcId="{CD8FB471-9A97-48D3-BEEA-4A1A95242939}" destId="{3A049E98-6464-E045-8439-A6B4283CB3F5}" srcOrd="0" destOrd="0" presId="urn:microsoft.com/office/officeart/2005/8/layout/vList2"/>
    <dgm:cxn modelId="{4CC1E547-1531-4041-8953-2B6EE3F3E232}" type="presOf" srcId="{71F549BF-5CCC-9347-85BA-116F3F6D9531}" destId="{1818BE85-73BB-3746-AE2F-490BADA3402A}" srcOrd="0" destOrd="0" presId="urn:microsoft.com/office/officeart/2005/8/layout/vList2"/>
    <dgm:cxn modelId="{1DA3B276-AAA9-7747-820B-2BAC91278477}" type="presOf" srcId="{4D817852-B77B-4E33-8252-688634DBD59B}" destId="{F5E9C4BA-5B39-5D4A-A212-666E8E47C6AF}" srcOrd="0" destOrd="0" presId="urn:microsoft.com/office/officeart/2005/8/layout/vList2"/>
    <dgm:cxn modelId="{AB70F5AA-D764-D74C-9378-923E157C4F5F}" srcId="{4D817852-B77B-4E33-8252-688634DBD59B}" destId="{71F549BF-5CCC-9347-85BA-116F3F6D9531}" srcOrd="1" destOrd="0" parTransId="{8413BAA5-01B7-BA49-9F1D-3241E044F8D7}" sibTransId="{C4F0C829-F8B4-9748-93D7-10C29B34F762}"/>
    <dgm:cxn modelId="{E8C71BCB-1235-4744-9789-1B8B67218709}" srcId="{4D817852-B77B-4E33-8252-688634DBD59B}" destId="{FC799C60-36A8-47A9-90E7-391837326F3A}" srcOrd="0" destOrd="0" parTransId="{D76102FE-51FE-4465-8843-08EB6DC479DA}" sibTransId="{5ECB12CB-ECC1-468A-A5CE-6B6899E783D4}"/>
    <dgm:cxn modelId="{88606BD3-3474-1442-BB72-80D65C96B0D3}" type="presOf" srcId="{FC799C60-36A8-47A9-90E7-391837326F3A}" destId="{D7592400-E1EA-A041-B52D-6BFECC3F74F0}" srcOrd="0" destOrd="0" presId="urn:microsoft.com/office/officeart/2005/8/layout/vList2"/>
    <dgm:cxn modelId="{1E7893EC-3CE7-4154-8F4C-7AF997070F04}" srcId="{4D817852-B77B-4E33-8252-688634DBD59B}" destId="{CD8FB471-9A97-48D3-BEEA-4A1A95242939}" srcOrd="2" destOrd="0" parTransId="{D06135B5-813C-4568-828F-2B0C44408044}" sibTransId="{A922D784-1BDA-4261-83A6-45F3333F06B6}"/>
    <dgm:cxn modelId="{49ADE25A-EAD1-C94E-AA62-D6A2585E0981}" type="presParOf" srcId="{F5E9C4BA-5B39-5D4A-A212-666E8E47C6AF}" destId="{D7592400-E1EA-A041-B52D-6BFECC3F74F0}" srcOrd="0" destOrd="0" presId="urn:microsoft.com/office/officeart/2005/8/layout/vList2"/>
    <dgm:cxn modelId="{B389A4CE-D24C-1940-86FA-5E71D4DB1A9C}" type="presParOf" srcId="{F5E9C4BA-5B39-5D4A-A212-666E8E47C6AF}" destId="{704F7630-C7B6-3342-95F6-B2C98BCF522A}" srcOrd="1" destOrd="0" presId="urn:microsoft.com/office/officeart/2005/8/layout/vList2"/>
    <dgm:cxn modelId="{1F35A94E-7DAB-AC41-976C-291279DAF7F3}" type="presParOf" srcId="{F5E9C4BA-5B39-5D4A-A212-666E8E47C6AF}" destId="{1818BE85-73BB-3746-AE2F-490BADA3402A}" srcOrd="2" destOrd="0" presId="urn:microsoft.com/office/officeart/2005/8/layout/vList2"/>
    <dgm:cxn modelId="{A6FC2ABF-954B-4542-83BE-2670429FC60A}" type="presParOf" srcId="{F5E9C4BA-5B39-5D4A-A212-666E8E47C6AF}" destId="{BACE1DFD-3ECD-6641-9DA6-BFBD83426AC0}" srcOrd="3" destOrd="0" presId="urn:microsoft.com/office/officeart/2005/8/layout/vList2"/>
    <dgm:cxn modelId="{9B9DBDC2-E021-8C44-98C7-E66FE0B777F5}" type="presParOf" srcId="{F5E9C4BA-5B39-5D4A-A212-666E8E47C6AF}" destId="{3A049E98-6464-E045-8439-A6B4283CB3F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592400-E1EA-A041-B52D-6BFECC3F74F0}">
      <dsp:nvSpPr>
        <dsp:cNvPr id="0" name=""/>
        <dsp:cNvSpPr/>
      </dsp:nvSpPr>
      <dsp:spPr>
        <a:xfrm>
          <a:off x="0" y="753619"/>
          <a:ext cx="7992888" cy="1352520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>
              <a:solidFill>
                <a:sysClr val="windowText" lastClr="000000"/>
              </a:solidFill>
            </a:rPr>
            <a:t>Understanding PAS110 in full, 27-28</a:t>
          </a:r>
          <a:r>
            <a:rPr lang="en-GB" sz="3400" kern="1200" baseline="30000" dirty="0">
              <a:solidFill>
                <a:sysClr val="windowText" lastClr="000000"/>
              </a:solidFill>
            </a:rPr>
            <a:t>th</a:t>
          </a:r>
          <a:r>
            <a:rPr lang="en-GB" sz="3400" kern="1200" dirty="0">
              <a:solidFill>
                <a:sysClr val="windowText" lastClr="000000"/>
              </a:solidFill>
            </a:rPr>
            <a:t> February </a:t>
          </a:r>
          <a:endParaRPr lang="en-US" sz="3400" kern="1200" dirty="0">
            <a:solidFill>
              <a:sysClr val="windowText" lastClr="000000"/>
            </a:solidFill>
          </a:endParaRPr>
        </a:p>
      </dsp:txBody>
      <dsp:txXfrm>
        <a:off x="66025" y="819644"/>
        <a:ext cx="7860838" cy="1220470"/>
      </dsp:txXfrm>
    </dsp:sp>
    <dsp:sp modelId="{1818BE85-73BB-3746-AE2F-490BADA3402A}">
      <dsp:nvSpPr>
        <dsp:cNvPr id="0" name=""/>
        <dsp:cNvSpPr/>
      </dsp:nvSpPr>
      <dsp:spPr>
        <a:xfrm>
          <a:off x="0" y="2204060"/>
          <a:ext cx="7992888" cy="1352520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>
              <a:solidFill>
                <a:schemeClr val="tx1"/>
              </a:solidFill>
            </a:rPr>
            <a:t>Member meeting on Scottish Environment Authorisation Consultation - TBC</a:t>
          </a:r>
        </a:p>
      </dsp:txBody>
      <dsp:txXfrm>
        <a:off x="66025" y="2270085"/>
        <a:ext cx="7860838" cy="1220470"/>
      </dsp:txXfrm>
    </dsp:sp>
    <dsp:sp modelId="{3A049E98-6464-E045-8439-A6B4283CB3F5}">
      <dsp:nvSpPr>
        <dsp:cNvPr id="0" name=""/>
        <dsp:cNvSpPr/>
      </dsp:nvSpPr>
      <dsp:spPr>
        <a:xfrm>
          <a:off x="0" y="3654500"/>
          <a:ext cx="7992888" cy="1352520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>
              <a:solidFill>
                <a:sysClr val="windowText" lastClr="000000"/>
              </a:solidFill>
            </a:rPr>
            <a:t>Organics Conference, 21</a:t>
          </a:r>
          <a:r>
            <a:rPr lang="en-GB" sz="3400" kern="1200" baseline="30000">
              <a:solidFill>
                <a:sysClr val="windowText" lastClr="000000"/>
              </a:solidFill>
            </a:rPr>
            <a:t>st</a:t>
          </a:r>
          <a:r>
            <a:rPr lang="en-GB" sz="3400" kern="1200">
              <a:solidFill>
                <a:sysClr val="windowText" lastClr="000000"/>
              </a:solidFill>
            </a:rPr>
            <a:t> March 2024</a:t>
          </a:r>
          <a:endParaRPr lang="en-US" sz="3400" kern="1200">
            <a:solidFill>
              <a:sysClr val="windowText" lastClr="000000"/>
            </a:solidFill>
          </a:endParaRPr>
        </a:p>
      </dsp:txBody>
      <dsp:txXfrm>
        <a:off x="66025" y="3720525"/>
        <a:ext cx="7860838" cy="12204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51CF00-0236-1042-9701-BCD3243107FB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718967-AD4A-DA48-A5DE-955ED96F0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270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31F5E4-95FC-7D49-9EE0-964BD2D0D0AB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F2CB41-7773-6C43-B162-9FEB6DD9C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97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assets.publishing.service.gov.uk/media/63ef583be90e077bb8555392/RTFO_Biomethane_Guidance_2023_Final.pdf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assets.publishing.service.gov.uk/media/659d3c0baaae22000d56dc47/renewable-transport-fuel-obligation-compliance-2024.pdf" TargetMode="Externa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2CB41-7773-6C43-B162-9FEB6DD9CC0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3842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90% the reported </a:t>
            </a:r>
            <a:r>
              <a:rPr lang="en-GB" dirty="0" err="1"/>
              <a:t>av</a:t>
            </a:r>
            <a:r>
              <a:rPr lang="en-GB" dirty="0"/>
              <a:t> number for LNG, 86% for CNG</a:t>
            </a:r>
          </a:p>
          <a:p>
            <a:r>
              <a:rPr lang="en-GB" dirty="0"/>
              <a:t>Nov 23 dataset has 77ml </a:t>
            </a:r>
            <a:r>
              <a:rPr lang="en-GB" dirty="0" err="1"/>
              <a:t>eq</a:t>
            </a:r>
            <a:r>
              <a:rPr lang="en-GB" dirty="0"/>
              <a:t> CNG and 43ml </a:t>
            </a:r>
            <a:r>
              <a:rPr lang="en-GB" dirty="0" err="1"/>
              <a:t>eq</a:t>
            </a:r>
            <a:r>
              <a:rPr lang="en-GB" dirty="0"/>
              <a:t> LNG – </a:t>
            </a:r>
            <a:r>
              <a:rPr lang="en-GB" dirty="0" err="1"/>
              <a:t>ie</a:t>
            </a:r>
            <a:r>
              <a:rPr lang="en-GB" dirty="0"/>
              <a:t> close to the full year amount for 2022. Final data will only be published in Nov 24</a:t>
            </a:r>
          </a:p>
          <a:p>
            <a:r>
              <a:rPr lang="en-GB" dirty="0"/>
              <a:t>Other European countries: Austria, Belgium, Czech Republic, Denmark, France, Germany, Hungary, Ireland, Netherlands, Slovakia, Spain, Sweden</a:t>
            </a:r>
          </a:p>
          <a:p>
            <a:endParaRPr lang="en-GB" dirty="0"/>
          </a:p>
          <a:p>
            <a:r>
              <a:rPr lang="en-GB" dirty="0"/>
              <a:t>Figures are volume of fuel, not certificates (</a:t>
            </a:r>
            <a:r>
              <a:rPr lang="en-GB" dirty="0" err="1"/>
              <a:t>ie</a:t>
            </a:r>
            <a:r>
              <a:rPr lang="en-GB" dirty="0"/>
              <a:t> excluding double counting)</a:t>
            </a:r>
          </a:p>
          <a:p>
            <a:r>
              <a:rPr lang="en-GB" dirty="0"/>
              <a:t>No biomethane development fuel</a:t>
            </a:r>
          </a:p>
          <a:p>
            <a:r>
              <a:rPr lang="en-GB" dirty="0"/>
              <a:t>Total renewable fuel = 3325Ml</a:t>
            </a:r>
          </a:p>
          <a:p>
            <a:r>
              <a:rPr lang="en-GB" dirty="0"/>
              <a:t>Total all fuel = 48,653 </a:t>
            </a:r>
            <a:r>
              <a:rPr lang="en-GB" dirty="0" err="1"/>
              <a:t>Ml</a:t>
            </a:r>
            <a:endParaRPr lang="en-GB" dirty="0"/>
          </a:p>
          <a:p>
            <a:endParaRPr lang="en-GB" dirty="0"/>
          </a:p>
          <a:p>
            <a:r>
              <a:rPr lang="en-GB" dirty="0">
                <a:hlinkClick r:id="rId3"/>
              </a:rPr>
              <a:t>RFTO Biomethane Guidance 2023 (publishing.service.gov.uk)</a:t>
            </a:r>
            <a:endParaRPr lang="en-GB" dirty="0"/>
          </a:p>
          <a:p>
            <a:r>
              <a:rPr lang="en-GB" dirty="0">
                <a:hlinkClick r:id="rId4"/>
              </a:rPr>
              <a:t>Renewable Transport Fuel Obligation: Compliance Guidance 2024 (publishing.service.gov.uk)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2CB41-7773-6C43-B162-9FEB6DD9CC0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2779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Eligible fuels waste derived ‘biofuels’ (</a:t>
            </a:r>
            <a:r>
              <a:rPr lang="en-GB" dirty="0" err="1"/>
              <a:t>ie</a:t>
            </a:r>
            <a:r>
              <a:rPr lang="en-GB" dirty="0"/>
              <a:t> biomass-derived fuels), RCFs and </a:t>
            </a:r>
            <a:r>
              <a:rPr lang="en-GB" dirty="0" err="1"/>
              <a:t>PtL</a:t>
            </a:r>
            <a:r>
              <a:rPr lang="en-GB" dirty="0"/>
              <a:t> – </a:t>
            </a:r>
            <a:r>
              <a:rPr lang="en-GB" dirty="0" err="1"/>
              <a:t>PtL</a:t>
            </a:r>
            <a:r>
              <a:rPr lang="en-GB" dirty="0"/>
              <a:t> sub-target to be introduced</a:t>
            </a:r>
          </a:p>
          <a:p>
            <a:endParaRPr lang="en-GB" dirty="0"/>
          </a:p>
          <a:p>
            <a:r>
              <a:rPr lang="en-GB" dirty="0"/>
              <a:t>Key issues to be resolved via second consultation:</a:t>
            </a:r>
          </a:p>
          <a:p>
            <a:r>
              <a:rPr lang="en-GB" dirty="0"/>
              <a:t>Assessment point, chain of custody, de minimis limits</a:t>
            </a:r>
          </a:p>
          <a:p>
            <a:r>
              <a:rPr lang="en-GB" dirty="0"/>
              <a:t>2025 target, trajectory to 2030, trajectory from 2030, HEFA cap, </a:t>
            </a:r>
            <a:r>
              <a:rPr lang="en-GB" dirty="0" err="1"/>
              <a:t>PtL</a:t>
            </a:r>
            <a:r>
              <a:rPr lang="en-GB" dirty="0"/>
              <a:t> sub-target, buy out prices, review points</a:t>
            </a:r>
          </a:p>
          <a:p>
            <a:r>
              <a:rPr lang="en-GB" dirty="0"/>
              <a:t>Sustainability etc: fuel eligibility (as distinct from feedstocks), additionality, treatment of hydrogen, minimum level of GHG reduction, GHG methodology</a:t>
            </a:r>
          </a:p>
          <a:p>
            <a:r>
              <a:rPr lang="en-GB" dirty="0"/>
              <a:t>Admin for calculating and discharging obligation</a:t>
            </a:r>
          </a:p>
          <a:p>
            <a:r>
              <a:rPr lang="en-GB" dirty="0"/>
              <a:t>Interactions: avoiding double counting, multiple incentives, </a:t>
            </a:r>
            <a:r>
              <a:rPr lang="en-GB" dirty="0" err="1"/>
              <a:t>tankering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2CB41-7773-6C43-B162-9FEB6DD9CC0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57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2CB41-7773-6C43-B162-9FEB6DD9CC0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0907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2CB41-7773-6C43-B162-9FEB6DD9CC0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7852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2CB41-7773-6C43-B162-9FEB6DD9CC0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47694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2CB41-7773-6C43-B162-9FEB6DD9CC0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53126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2CB41-7773-6C43-B162-9FEB6DD9CC0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68806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2CB41-7773-6C43-B162-9FEB6DD9CC0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65380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2CB41-7773-6C43-B162-9FEB6DD9CC0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96471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2CB41-7773-6C43-B162-9FEB6DD9CC0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734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8D57-2531-D549-B551-93CBD1EDF5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814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A7D1DA-0B7A-DE4D-9CC6-7EDF9FBD30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81400" y="3602038"/>
            <a:ext cx="77724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63B52-5635-7F49-A327-9879D1CD2B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5FE214B8-5500-1342-9097-DAEEA9D5136A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FCD251-3C0B-E243-B1C9-B582F1721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EBE485-3E08-144A-8EC2-8F062ED35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F01CFE5-FC7F-9446-B103-D8758D6C9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732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63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0912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7737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1420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724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4317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172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86EC0-CED8-2C41-9F2E-AD415E177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1400" y="365125"/>
            <a:ext cx="7772400" cy="114652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CEB7C3-6ADE-CB49-A763-28F58E0F9B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1400" y="1825626"/>
            <a:ext cx="7772400" cy="376361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930E1C-B1E0-FD48-BFEC-957E63E4CA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5FE214B8-5500-1342-9097-DAEEA9D5136A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C0437E-3170-6840-84E8-61CA74AEF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6C0C69-4F73-4043-87EA-634746209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F01CFE5-FC7F-9446-B103-D8758D6C9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647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83AFF-9965-E946-8B5A-FFF2C9CDA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7749" y="576264"/>
            <a:ext cx="7766051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894DAE-08AC-074B-98D0-0CC2BE67B4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87749" y="3455989"/>
            <a:ext cx="7766051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1B8E1E-6FD6-2E4D-8DDF-69FEE04D0E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5FE214B8-5500-1342-9097-DAEEA9D5136A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88E470-FBDF-A343-A8F2-6788FF1ED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ACF170-2C5C-C647-B730-AF5F476FD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F01CFE5-FC7F-9446-B103-D8758D6C9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257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83AFF-9965-E946-8B5A-FFF2C9CDA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7749" y="576264"/>
            <a:ext cx="7766051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894DAE-08AC-074B-98D0-0CC2BE67B4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87749" y="3455989"/>
            <a:ext cx="7766051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1B8E1E-6FD6-2E4D-8DDF-69FEE04D0E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5FE214B8-5500-1342-9097-DAEEA9D5136A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88E470-FBDF-A343-A8F2-6788FF1ED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ACF170-2C5C-C647-B730-AF5F476FD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F01CFE5-FC7F-9446-B103-D8758D6C9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437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0FBF5-B525-6E49-BBA2-796B37209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1400" y="365126"/>
            <a:ext cx="77724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AAB5F-DE35-0246-B824-BD448747C8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81400" y="1825625"/>
            <a:ext cx="3657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EFC4CB-52F7-1E44-ACC1-1C54819083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96200" y="1825625"/>
            <a:ext cx="3657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D61C8A-6239-9D47-9ABF-C22AD6F0AA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5FE214B8-5500-1342-9097-DAEEA9D5136A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FBF29A-F1BD-F64F-994F-E94F5EF23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C280B8-7F3A-7A4B-A7D8-92C36EC1A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F01CFE5-FC7F-9446-B103-D8758D6C9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696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214B8-5500-1342-9097-DAEEA9D5136A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1CFE5-FC7F-9446-B103-D8758D6C9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140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214B8-5500-1342-9097-DAEEA9D5136A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1CFE5-FC7F-9446-B103-D8758D6C9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529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214B8-5500-1342-9097-DAEEA9D5136A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1CFE5-FC7F-9446-B103-D8758D6C9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419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214B8-5500-1342-9097-DAEEA9D5136A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1CFE5-FC7F-9446-B103-D8758D6C9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061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tif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image" Target="../media/image1.tiff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CF05B75-8ACA-3542-B141-53E4417281B4}"/>
              </a:ext>
            </a:extLst>
          </p:cNvPr>
          <p:cNvSpPr/>
          <p:nvPr userDrawn="1"/>
        </p:nvSpPr>
        <p:spPr>
          <a:xfrm>
            <a:off x="0" y="0"/>
            <a:ext cx="3023659" cy="6858000"/>
          </a:xfrm>
          <a:prstGeom prst="rect">
            <a:avLst/>
          </a:prstGeom>
          <a:solidFill>
            <a:srgbClr val="06926B"/>
          </a:solidFill>
          <a:ln>
            <a:solidFill>
              <a:srgbClr val="0692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>
              <a:solidFill>
                <a:srgbClr val="74E2D5"/>
              </a:solidFill>
            </a:endParaRP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5BBBA7D4-B251-6140-9728-BB25369C5FB5}"/>
              </a:ext>
            </a:extLst>
          </p:cNvPr>
          <p:cNvSpPr txBox="1">
            <a:spLocks/>
          </p:cNvSpPr>
          <p:nvPr userDrawn="1"/>
        </p:nvSpPr>
        <p:spPr>
          <a:xfrm>
            <a:off x="119675" y="2492896"/>
            <a:ext cx="2784309" cy="1179562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en-GB" sz="2800">
                <a:solidFill>
                  <a:schemeClr val="bg1"/>
                </a:solidFill>
                <a:latin typeface="Futura PT Medium" pitchFamily="34" charset="0"/>
                <a:ea typeface="Futura" panose="02020800000000000000" pitchFamily="18" charset="0"/>
                <a:cs typeface="Futura" panose="02020800000000000000" pitchFamily="18" charset="0"/>
              </a:rPr>
            </a:br>
            <a:br>
              <a:rPr lang="en-GB" sz="1800">
                <a:solidFill>
                  <a:schemeClr val="bg1"/>
                </a:solidFill>
                <a:latin typeface="Futura PT Medium" pitchFamily="34" charset="0"/>
                <a:ea typeface="Futura" panose="02020800000000000000" pitchFamily="18" charset="0"/>
                <a:cs typeface="Futura" panose="02020800000000000000" pitchFamily="18" charset="0"/>
              </a:rPr>
            </a:br>
            <a:endParaRPr lang="en-GB" sz="1800" dirty="0">
              <a:solidFill>
                <a:schemeClr val="bg1"/>
              </a:solidFill>
              <a:latin typeface="Futura PT Medium" pitchFamily="34" charset="0"/>
              <a:ea typeface="Futura" panose="02020800000000000000" pitchFamily="18" charset="0"/>
              <a:cs typeface="Futura" panose="02020800000000000000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3B8C3C6-F714-1C48-96D5-6ECED1ED492E}"/>
              </a:ext>
            </a:extLst>
          </p:cNvPr>
          <p:cNvSpPr/>
          <p:nvPr userDrawn="1"/>
        </p:nvSpPr>
        <p:spPr>
          <a:xfrm flipV="1">
            <a:off x="3119670" y="6372538"/>
            <a:ext cx="7360549" cy="45719"/>
          </a:xfrm>
          <a:prstGeom prst="rect">
            <a:avLst/>
          </a:prstGeom>
          <a:solidFill>
            <a:srgbClr val="06926B"/>
          </a:solidFill>
          <a:ln>
            <a:solidFill>
              <a:srgbClr val="0692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49FC6F8C-0BCC-3B48-8BE6-5D586B81C6FE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12491" y="5589240"/>
            <a:ext cx="1262007" cy="93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116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74" r:id="rId4"/>
    <p:sldLayoutId id="2147483659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5250E78-0A91-5143-9EA1-F8F01E169A32}"/>
              </a:ext>
            </a:extLst>
          </p:cNvPr>
          <p:cNvSpPr/>
          <p:nvPr userDrawn="1"/>
        </p:nvSpPr>
        <p:spPr>
          <a:xfrm>
            <a:off x="0" y="0"/>
            <a:ext cx="3023659" cy="6858000"/>
          </a:xfrm>
          <a:prstGeom prst="rect">
            <a:avLst/>
          </a:prstGeom>
          <a:solidFill>
            <a:srgbClr val="06926B"/>
          </a:solidFill>
          <a:ln>
            <a:solidFill>
              <a:srgbClr val="0692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>
              <a:solidFill>
                <a:srgbClr val="74E2D5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0D19F90-6922-E642-8AB8-39936B9B2ADF}"/>
              </a:ext>
            </a:extLst>
          </p:cNvPr>
          <p:cNvSpPr txBox="1">
            <a:spLocks/>
          </p:cNvSpPr>
          <p:nvPr userDrawn="1"/>
        </p:nvSpPr>
        <p:spPr>
          <a:xfrm>
            <a:off x="119675" y="2492896"/>
            <a:ext cx="2784309" cy="1179562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en-GB" sz="2800">
                <a:solidFill>
                  <a:schemeClr val="bg1"/>
                </a:solidFill>
                <a:latin typeface="Futura PT Medium" pitchFamily="34" charset="0"/>
                <a:ea typeface="Futura" panose="02020800000000000000" pitchFamily="18" charset="0"/>
                <a:cs typeface="Futura" panose="02020800000000000000" pitchFamily="18" charset="0"/>
              </a:rPr>
            </a:br>
            <a:br>
              <a:rPr lang="en-GB" sz="1800">
                <a:solidFill>
                  <a:schemeClr val="bg1"/>
                </a:solidFill>
                <a:latin typeface="Futura PT Medium" pitchFamily="34" charset="0"/>
                <a:ea typeface="Futura" panose="02020800000000000000" pitchFamily="18" charset="0"/>
                <a:cs typeface="Futura" panose="02020800000000000000" pitchFamily="18" charset="0"/>
              </a:rPr>
            </a:br>
            <a:endParaRPr lang="en-GB" sz="1800" dirty="0">
              <a:solidFill>
                <a:schemeClr val="bg1"/>
              </a:solidFill>
              <a:latin typeface="Futura PT Medium" pitchFamily="34" charset="0"/>
              <a:ea typeface="Futura" panose="02020800000000000000" pitchFamily="18" charset="0"/>
              <a:cs typeface="Futura" panose="02020800000000000000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6311DC4-FEBC-174E-8F42-E7A6C11EF7A6}"/>
              </a:ext>
            </a:extLst>
          </p:cNvPr>
          <p:cNvSpPr/>
          <p:nvPr userDrawn="1"/>
        </p:nvSpPr>
        <p:spPr>
          <a:xfrm flipV="1">
            <a:off x="3119670" y="6372538"/>
            <a:ext cx="7360549" cy="45719"/>
          </a:xfrm>
          <a:prstGeom prst="rect">
            <a:avLst/>
          </a:prstGeom>
          <a:solidFill>
            <a:srgbClr val="06926B"/>
          </a:solidFill>
          <a:ln>
            <a:solidFill>
              <a:srgbClr val="0692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E6AB6D4-5B26-0C4E-9E45-AC982B8BD9DB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12491" y="5589240"/>
            <a:ext cx="1262007" cy="93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561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E746C-C0FA-BAFC-2449-1B73411A3A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8681"/>
            <a:ext cx="10515600" cy="5628282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187DA0E-9491-A59A-CE32-4F79E453D5A4}"/>
              </a:ext>
            </a:extLst>
          </p:cNvPr>
          <p:cNvSpPr txBox="1">
            <a:spLocks/>
          </p:cNvSpPr>
          <p:nvPr/>
        </p:nvSpPr>
        <p:spPr>
          <a:xfrm>
            <a:off x="4295800" y="2334630"/>
            <a:ext cx="5904656" cy="2666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b="1" dirty="0">
                <a:solidFill>
                  <a:srgbClr val="1E1E1E"/>
                </a:solidFill>
                <a:latin typeface="Century Gothic" panose="020B0502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REA Green Gas Forum meeting</a:t>
            </a:r>
            <a:br>
              <a:rPr lang="en-GB" sz="4000" b="1" dirty="0">
                <a:solidFill>
                  <a:srgbClr val="1E1E1E"/>
                </a:solidFill>
                <a:latin typeface="Century Gothic" panose="020B0502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en-GB" sz="4000" b="1" dirty="0">
                <a:solidFill>
                  <a:srgbClr val="1E1E1E"/>
                </a:solidFill>
                <a:latin typeface="Century Gothic" panose="020B0502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GB" sz="4000" b="1" dirty="0">
              <a:solidFill>
                <a:srgbClr val="1E1E1E"/>
              </a:solidFill>
              <a:latin typeface="Century Gothic" panose="020B050202020202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80B051-CC1C-29E4-F585-3575C8AC7BB9}"/>
              </a:ext>
            </a:extLst>
          </p:cNvPr>
          <p:cNvSpPr txBox="1"/>
          <p:nvPr/>
        </p:nvSpPr>
        <p:spPr>
          <a:xfrm>
            <a:off x="874186" y="5742132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prstClr val="white"/>
                </a:solidFill>
                <a:latin typeface="Franklin Gothic Book" panose="020B05030201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@REAssociation</a:t>
            </a: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7C333911-9100-03B0-28E1-F8B9FC2DBFD1}"/>
              </a:ext>
            </a:extLst>
          </p:cNvPr>
          <p:cNvSpPr txBox="1">
            <a:spLocks/>
          </p:cNvSpPr>
          <p:nvPr/>
        </p:nvSpPr>
        <p:spPr>
          <a:xfrm>
            <a:off x="443272" y="2450515"/>
            <a:ext cx="2123728" cy="133336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22</a:t>
            </a:r>
            <a:r>
              <a:rPr lang="en-GB" sz="3200" b="1" baseline="30000" dirty="0">
                <a:solidFill>
                  <a:schemeClr val="bg1"/>
                </a:solidFill>
                <a:latin typeface="Century Gothic" panose="020B0502020202020204" pitchFamily="34" charset="0"/>
              </a:rPr>
              <a:t>nd</a:t>
            </a:r>
            <a:r>
              <a:rPr lang="en-GB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January 2024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BB51D26-D86B-0141-C3FD-419B24E8B2E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1744" y="5148958"/>
            <a:ext cx="3707904" cy="85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2574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8610B-63D7-3AED-37AD-4007360F6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7688" y="365125"/>
            <a:ext cx="8066112" cy="1325563"/>
          </a:xfrm>
        </p:spPr>
        <p:txBody>
          <a:bodyPr/>
          <a:lstStyle/>
          <a:p>
            <a:r>
              <a:rPr lang="en-GB" dirty="0"/>
              <a:t>Biomethane deployment in RTFO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D048FC-3946-B648-4EFD-BD3F1D5A1F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685" y="1556792"/>
            <a:ext cx="8066112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In 2022:</a:t>
            </a:r>
          </a:p>
          <a:p>
            <a:r>
              <a:rPr lang="en-GB" dirty="0"/>
              <a:t>73Ml </a:t>
            </a:r>
            <a:r>
              <a:rPr lang="en-GB" dirty="0" err="1"/>
              <a:t>eq</a:t>
            </a:r>
            <a:r>
              <a:rPr lang="en-GB" dirty="0"/>
              <a:t> of CNG, 54Ml </a:t>
            </a:r>
            <a:r>
              <a:rPr lang="en-GB" dirty="0" err="1"/>
              <a:t>eq</a:t>
            </a:r>
            <a:r>
              <a:rPr lang="en-GB" dirty="0"/>
              <a:t> LNG supplied - up 12% from 2021. 1kg biomethane=1.9litre </a:t>
            </a:r>
          </a:p>
          <a:p>
            <a:r>
              <a:rPr lang="en-GB" dirty="0"/>
              <a:t>Biomethane was 3.8% of all renewable fuels supplied (0.26% of all road fuels)</a:t>
            </a:r>
          </a:p>
          <a:p>
            <a:r>
              <a:rPr lang="en-GB" dirty="0"/>
              <a:t>Vast majority of feedstocks wastes or residues. Average GHG saving 86-90%</a:t>
            </a:r>
          </a:p>
          <a:p>
            <a:r>
              <a:rPr lang="en-GB" dirty="0"/>
              <a:t>Feedstock from UK and 12 other European countries</a:t>
            </a:r>
          </a:p>
          <a:p>
            <a:pPr marL="0" indent="0">
              <a:buNone/>
            </a:pPr>
            <a:r>
              <a:rPr lang="en-GB" dirty="0"/>
              <a:t>2023 data not yet available in full, but growth appears to be continuing</a:t>
            </a:r>
          </a:p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A70D6F-F226-FE7E-2E53-1B555771BE5C}"/>
              </a:ext>
            </a:extLst>
          </p:cNvPr>
          <p:cNvSpPr txBox="1"/>
          <p:nvPr/>
        </p:nvSpPr>
        <p:spPr>
          <a:xfrm>
            <a:off x="323087" y="6309320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sz="2000" dirty="0">
                <a:solidFill>
                  <a:prstClr val="white"/>
                </a:solidFill>
                <a:latin typeface="Franklin Gothic Book" panose="020B05030201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@REAssociation</a:t>
            </a:r>
          </a:p>
        </p:txBody>
      </p:sp>
    </p:spTree>
    <p:extLst>
      <p:ext uri="{BB962C8B-B14F-4D97-AF65-F5344CB8AC3E}">
        <p14:creationId xmlns:p14="http://schemas.microsoft.com/office/powerpoint/2010/main" val="379591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517D9-1C14-AFCE-AFE9-52F4DC493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5680" y="365125"/>
            <a:ext cx="8138120" cy="1325563"/>
          </a:xfrm>
        </p:spPr>
        <p:txBody>
          <a:bodyPr/>
          <a:lstStyle/>
          <a:p>
            <a:r>
              <a:rPr lang="en-GB" dirty="0"/>
              <a:t>RTFO policy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5139D-6674-52F7-432E-BF83B822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5680" y="1825625"/>
            <a:ext cx="8138120" cy="4351338"/>
          </a:xfrm>
        </p:spPr>
        <p:txBody>
          <a:bodyPr/>
          <a:lstStyle/>
          <a:p>
            <a:r>
              <a:rPr lang="en-GB" dirty="0"/>
              <a:t>Low Carbon Fuels Strategy still not yet published</a:t>
            </a:r>
          </a:p>
          <a:p>
            <a:r>
              <a:rPr lang="en-GB" dirty="0"/>
              <a:t>DfT expects to publish a review of changes made in 2018 – these include introduction of development fuels sub-target and separate GHG reporting</a:t>
            </a:r>
          </a:p>
          <a:p>
            <a:r>
              <a:rPr lang="en-GB" dirty="0"/>
              <a:t>On the back of responses to the review, DfT will develop proposals for future shape of RTFO – may be something for 2024, given timing of general election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DAA3CE-1D1B-6E8A-D51E-4D6A033E4377}"/>
              </a:ext>
            </a:extLst>
          </p:cNvPr>
          <p:cNvSpPr txBox="1"/>
          <p:nvPr/>
        </p:nvSpPr>
        <p:spPr>
          <a:xfrm>
            <a:off x="323087" y="6309320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sz="2000" dirty="0">
                <a:solidFill>
                  <a:prstClr val="white"/>
                </a:solidFill>
                <a:latin typeface="Franklin Gothic Book" panose="020B05030201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@REAssociation</a:t>
            </a:r>
          </a:p>
        </p:txBody>
      </p:sp>
    </p:spTree>
    <p:extLst>
      <p:ext uri="{BB962C8B-B14F-4D97-AF65-F5344CB8AC3E}">
        <p14:creationId xmlns:p14="http://schemas.microsoft.com/office/powerpoint/2010/main" val="22324481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506FF-D6E2-A6E7-499F-C02E77A95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3712" y="365125"/>
            <a:ext cx="7850088" cy="1325563"/>
          </a:xfrm>
        </p:spPr>
        <p:txBody>
          <a:bodyPr/>
          <a:lstStyle/>
          <a:p>
            <a:r>
              <a:rPr lang="en-GB" dirty="0"/>
              <a:t>Sustainable Aviation Fuel (SAF)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B7EA5B-7CD8-C27A-0A0F-FE2220F2F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3672" y="1825625"/>
            <a:ext cx="8210128" cy="4351338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DfT intends to introduce a SAF mandate in 2025, using same legal basis as RTFO</a:t>
            </a:r>
          </a:p>
          <a:p>
            <a:r>
              <a:rPr lang="en-GB" dirty="0"/>
              <a:t>Obligation will be on suppliers of aviation fuel for use in UK. Crop-derived fuels not eligible</a:t>
            </a:r>
          </a:p>
          <a:p>
            <a:r>
              <a:rPr lang="en-GB" dirty="0"/>
              <a:t>Obligation will be expressed in GHG terms, fuels with higher GHG savings get greater rewards</a:t>
            </a:r>
          </a:p>
          <a:p>
            <a:r>
              <a:rPr lang="en-GB" dirty="0"/>
              <a:t>Target for 2030 to be set at equivalent of 10% of aviation fuel. Targets for other years - and many other details - yet to be confirmed</a:t>
            </a:r>
          </a:p>
          <a:p>
            <a:r>
              <a:rPr lang="en-GB" dirty="0"/>
              <a:t>Government is committed to introduce a consultation on a ‘price stability mechanism’ to encourage investment in UK SAF production by April 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1E3B342-F807-5FEF-DF2D-F0BD053E4954}"/>
              </a:ext>
            </a:extLst>
          </p:cNvPr>
          <p:cNvSpPr txBox="1"/>
          <p:nvPr/>
        </p:nvSpPr>
        <p:spPr>
          <a:xfrm>
            <a:off x="323087" y="6309320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sz="2000" dirty="0">
                <a:solidFill>
                  <a:prstClr val="white"/>
                </a:solidFill>
                <a:latin typeface="Franklin Gothic Book" panose="020B05030201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@REAssociation</a:t>
            </a:r>
          </a:p>
        </p:txBody>
      </p:sp>
    </p:spTree>
    <p:extLst>
      <p:ext uri="{BB962C8B-B14F-4D97-AF65-F5344CB8AC3E}">
        <p14:creationId xmlns:p14="http://schemas.microsoft.com/office/powerpoint/2010/main" val="4143284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ACDE4-A266-CBBA-A940-0F2A194A1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4" y="1340768"/>
            <a:ext cx="2592288" cy="3024336"/>
          </a:xfrm>
        </p:spPr>
        <p:txBody>
          <a:bodyPr/>
          <a:lstStyle/>
          <a:p>
            <a:r>
              <a:rPr lang="en-GB" dirty="0"/>
              <a:t>   </a:t>
            </a:r>
            <a:r>
              <a:rPr lang="en-GB" dirty="0">
                <a:solidFill>
                  <a:schemeClr val="bg1">
                    <a:lumMod val="95000"/>
                  </a:schemeClr>
                </a:solidFill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19E213-3F81-99FD-8D55-5CE472D95F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1704" y="404664"/>
            <a:ext cx="8496944" cy="64807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GB" b="1" i="0" u="none" strike="noStrike" dirty="0">
                <a:solidFill>
                  <a:srgbClr val="4E5053"/>
                </a:solidFill>
                <a:effectLst/>
                <a:latin typeface="Open Sans" panose="020B0606030504020204" pitchFamily="34" charset="0"/>
              </a:rPr>
              <a:t>Green Gas Forum Meeting</a:t>
            </a:r>
          </a:p>
          <a:p>
            <a:pPr marL="0" indent="0" algn="l">
              <a:buNone/>
            </a:pPr>
            <a:endParaRPr lang="en-GB" b="1" i="0" u="none" strike="noStrike" dirty="0">
              <a:solidFill>
                <a:srgbClr val="4E5053"/>
              </a:solidFill>
              <a:effectLst/>
              <a:latin typeface="Open Sans" panose="020B0606030504020204" pitchFamily="34" charset="0"/>
            </a:endParaRPr>
          </a:p>
          <a:p>
            <a:pPr marL="0" indent="0" algn="l">
              <a:buNone/>
            </a:pPr>
            <a:endParaRPr lang="en-GB" sz="2600" b="1" i="0" u="none" strike="noStrike" dirty="0">
              <a:solidFill>
                <a:srgbClr val="4E5053"/>
              </a:solidFill>
              <a:effectLst/>
              <a:latin typeface="Open Sans" panose="020B0606030504020204" pitchFamily="34" charset="0"/>
            </a:endParaRPr>
          </a:p>
          <a:p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C4FA811-211C-F975-CAB1-5ADA22BDCE3C}"/>
              </a:ext>
            </a:extLst>
          </p:cNvPr>
          <p:cNvSpPr txBox="1"/>
          <p:nvPr/>
        </p:nvSpPr>
        <p:spPr>
          <a:xfrm>
            <a:off x="911424" y="6093296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prstClr val="white"/>
                </a:solidFill>
                <a:latin typeface="Franklin Gothic Book" panose="020B05030201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@REAssociation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7CD6258-9816-5D62-4F2F-2F7B98FECF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1664" y="1039156"/>
            <a:ext cx="7955280" cy="477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482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61544-4D77-2B07-BFB3-5E44C38B5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5680" y="1124745"/>
            <a:ext cx="8640960" cy="2304256"/>
          </a:xfrm>
        </p:spPr>
        <p:txBody>
          <a:bodyPr/>
          <a:lstStyle/>
          <a:p>
            <a:r>
              <a:rPr lang="en-GB" dirty="0"/>
              <a:t>REA Organics update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FA7472-33A7-64F8-05A8-EED3C79FBE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7856438" cy="1500187"/>
          </a:xfrm>
        </p:spPr>
        <p:txBody>
          <a:bodyPr>
            <a:normAutofit/>
          </a:bodyPr>
          <a:lstStyle/>
          <a:p>
            <a:pPr algn="ctr"/>
            <a:r>
              <a:rPr lang="en-GB" sz="4800" dirty="0">
                <a:solidFill>
                  <a:schemeClr val="tx1"/>
                </a:solidFill>
              </a:rPr>
              <a:t>Sara Bartle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19D917-A8DE-7DAE-0698-6A84C3F5BBBE}"/>
              </a:ext>
            </a:extLst>
          </p:cNvPr>
          <p:cNvSpPr txBox="1"/>
          <p:nvPr/>
        </p:nvSpPr>
        <p:spPr>
          <a:xfrm>
            <a:off x="323087" y="6309320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sz="2000" dirty="0">
                <a:solidFill>
                  <a:prstClr val="white"/>
                </a:solidFill>
                <a:latin typeface="Franklin Gothic Book" panose="020B05030201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@REAssociation</a:t>
            </a:r>
          </a:p>
        </p:txBody>
      </p:sp>
    </p:spTree>
    <p:extLst>
      <p:ext uri="{BB962C8B-B14F-4D97-AF65-F5344CB8AC3E}">
        <p14:creationId xmlns:p14="http://schemas.microsoft.com/office/powerpoint/2010/main" val="551461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1543" y="2852936"/>
            <a:ext cx="2699351" cy="1152128"/>
          </a:xfrm>
        </p:spPr>
        <p:txBody>
          <a:bodyPr>
            <a:normAutofit/>
          </a:bodyPr>
          <a:lstStyle/>
          <a:p>
            <a:pPr algn="ctr"/>
            <a:r>
              <a:rPr lang="en-GB" sz="2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Organics Update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11424" y="6113659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sz="2000" dirty="0">
                <a:solidFill>
                  <a:prstClr val="white"/>
                </a:solidFill>
                <a:latin typeface="Franklin Gothic Book" panose="020B05030201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@REAssociation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503712" y="553074"/>
            <a:ext cx="7992888" cy="5760640"/>
          </a:xfrm>
          <a:noFill/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b="1" dirty="0">
                <a:solidFill>
                  <a:srgbClr val="4E5053"/>
                </a:solidFill>
                <a:latin typeface="Century Gothic" panose="020B0502020202020204" pitchFamily="34" charset="0"/>
              </a:rPr>
              <a:t>Simpler Recycling</a:t>
            </a:r>
            <a:endParaRPr lang="en-GB" dirty="0">
              <a:solidFill>
                <a:srgbClr val="4E5053"/>
              </a:solidFill>
              <a:latin typeface="Century Gothic" panose="020B0502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b="1" dirty="0">
                <a:solidFill>
                  <a:srgbClr val="4E5053"/>
                </a:solidFill>
                <a:latin typeface="Century Gothic" panose="020B0502020202020204" pitchFamily="34" charset="0"/>
              </a:rPr>
              <a:t>Quality Protocol revision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>
                <a:solidFill>
                  <a:srgbClr val="4E5053"/>
                </a:solidFill>
                <a:latin typeface="Century Gothic" panose="020B0502020202020204" pitchFamily="34" charset="0"/>
              </a:rPr>
              <a:t>Other updates</a:t>
            </a:r>
          </a:p>
          <a:p>
            <a:pPr lvl="1"/>
            <a:r>
              <a:rPr lang="en-GB" b="1" dirty="0">
                <a:solidFill>
                  <a:srgbClr val="4E5053"/>
                </a:solidFill>
                <a:latin typeface="Century Gothic" panose="020B0502020202020204" pitchFamily="34" charset="0"/>
              </a:rPr>
              <a:t>Scottish Environmental Authorisation Consultation</a:t>
            </a:r>
          </a:p>
          <a:p>
            <a:pPr lvl="1"/>
            <a:r>
              <a:rPr lang="en-GB" b="1" dirty="0">
                <a:solidFill>
                  <a:srgbClr val="4E5053"/>
                </a:solidFill>
                <a:latin typeface="Century Gothic" panose="020B0502020202020204" pitchFamily="34" charset="0"/>
              </a:rPr>
              <a:t>Standard rule permits</a:t>
            </a:r>
          </a:p>
          <a:p>
            <a:pPr lvl="1"/>
            <a:r>
              <a:rPr lang="en-GB" b="1" dirty="0">
                <a:solidFill>
                  <a:srgbClr val="4E5053"/>
                </a:solidFill>
                <a:latin typeface="Century Gothic" panose="020B0502020202020204" pitchFamily="34" charset="0"/>
              </a:rPr>
              <a:t>NRW nutrient planning and digestate storage</a:t>
            </a:r>
          </a:p>
          <a:p>
            <a:pPr lvl="1"/>
            <a:r>
              <a:rPr lang="en-GB" b="1" dirty="0">
                <a:solidFill>
                  <a:srgbClr val="4E5053"/>
                </a:solidFill>
                <a:latin typeface="Century Gothic" panose="020B0502020202020204" pitchFamily="34" charset="0"/>
              </a:rPr>
              <a:t>Preventing agricultural pollution from slurry</a:t>
            </a:r>
          </a:p>
        </p:txBody>
      </p:sp>
    </p:spTree>
    <p:extLst>
      <p:ext uri="{BB962C8B-B14F-4D97-AF65-F5344CB8AC3E}">
        <p14:creationId xmlns:p14="http://schemas.microsoft.com/office/powerpoint/2010/main" val="152559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1970838"/>
            <a:ext cx="3019374" cy="2916324"/>
          </a:xfrm>
        </p:spPr>
        <p:txBody>
          <a:bodyPr>
            <a:normAutofit/>
          </a:bodyPr>
          <a:lstStyle/>
          <a:p>
            <a:pPr algn="ctr"/>
            <a:r>
              <a:rPr lang="en-GB" sz="2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Simpler Recycling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3087" y="6309320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sz="2000" dirty="0">
                <a:solidFill>
                  <a:prstClr val="white"/>
                </a:solidFill>
                <a:latin typeface="Franklin Gothic Book" panose="020B05030201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@</a:t>
            </a:r>
            <a:r>
              <a:rPr lang="en-GB" sz="2000" dirty="0" err="1">
                <a:solidFill>
                  <a:prstClr val="white"/>
                </a:solidFill>
                <a:latin typeface="Franklin Gothic Book" panose="020B05030201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REAssociation</a:t>
            </a:r>
            <a:endParaRPr lang="en-GB" sz="2000" dirty="0">
              <a:solidFill>
                <a:prstClr val="white"/>
              </a:solidFill>
              <a:latin typeface="Franklin Gothic Book" panose="020B050302010202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503712" y="404664"/>
            <a:ext cx="8136904" cy="5909050"/>
          </a:xfrm>
          <a:noFill/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endParaRPr lang="en-GB" sz="2800" dirty="0">
              <a:solidFill>
                <a:srgbClr val="4E5053"/>
              </a:solidFill>
              <a:latin typeface="Open Sans" panose="020B0606030504020204" pitchFamily="34" charset="0"/>
            </a:endParaRPr>
          </a:p>
          <a:p>
            <a:pPr lvl="1">
              <a:lnSpc>
                <a:spcPct val="110000"/>
              </a:lnSpc>
            </a:pPr>
            <a:endParaRPr lang="en-GB" sz="2800" dirty="0">
              <a:solidFill>
                <a:srgbClr val="4E5053"/>
              </a:solidFill>
              <a:latin typeface="Open Sans" panose="020B0606030504020204" pitchFamily="34" charset="0"/>
            </a:endParaRPr>
          </a:p>
        </p:txBody>
      </p:sp>
      <p:pic>
        <p:nvPicPr>
          <p:cNvPr id="8" name="Picture 7" descr="A green and white informational chart&#10;&#10;Description automatically generated with medium confidence">
            <a:extLst>
              <a:ext uri="{FF2B5EF4-FFF2-40B4-BE49-F238E27FC236}">
                <a16:creationId xmlns:a16="http://schemas.microsoft.com/office/drawing/2014/main" id="{131AD2A0-199F-3C30-29EA-4CE80C60D7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107" y="135171"/>
            <a:ext cx="11842549" cy="6606198"/>
          </a:xfrm>
          <a:prstGeom prst="rect">
            <a:avLst/>
          </a:prstGeom>
          <a:solidFill>
            <a:schemeClr val="accent6">
              <a:lumMod val="20000"/>
              <a:lumOff val="80000"/>
              <a:alpha val="0"/>
            </a:schemeClr>
          </a:solidFill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F0715C0-1F37-1789-F8F5-13A178DFFEF3}"/>
              </a:ext>
            </a:extLst>
          </p:cNvPr>
          <p:cNvSpPr txBox="1"/>
          <p:nvPr/>
        </p:nvSpPr>
        <p:spPr>
          <a:xfrm flipH="1">
            <a:off x="8656994" y="116632"/>
            <a:ext cx="1975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Slide from Defra</a:t>
            </a:r>
          </a:p>
        </p:txBody>
      </p:sp>
    </p:spTree>
    <p:extLst>
      <p:ext uri="{BB962C8B-B14F-4D97-AF65-F5344CB8AC3E}">
        <p14:creationId xmlns:p14="http://schemas.microsoft.com/office/powerpoint/2010/main" val="2645638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474894"/>
            <a:ext cx="3019374" cy="1908212"/>
          </a:xfrm>
        </p:spPr>
        <p:txBody>
          <a:bodyPr>
            <a:normAutofit/>
          </a:bodyPr>
          <a:lstStyle/>
          <a:p>
            <a:pPr algn="ctr"/>
            <a:r>
              <a:rPr lang="en-GB" sz="2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Quality Protocols Update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3087" y="6309320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sz="2000" dirty="0">
                <a:solidFill>
                  <a:prstClr val="white"/>
                </a:solidFill>
                <a:latin typeface="Franklin Gothic Book" panose="020B05030201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@</a:t>
            </a:r>
            <a:r>
              <a:rPr lang="en-GB" sz="2000" dirty="0" err="1">
                <a:solidFill>
                  <a:prstClr val="white"/>
                </a:solidFill>
                <a:latin typeface="Franklin Gothic Book" panose="020B05030201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REAssociation</a:t>
            </a:r>
            <a:endParaRPr lang="en-GB" sz="2000" dirty="0">
              <a:solidFill>
                <a:prstClr val="white"/>
              </a:solidFill>
              <a:latin typeface="Franklin Gothic Book" panose="020B050302010202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503712" y="404664"/>
            <a:ext cx="8136904" cy="5909050"/>
          </a:xfrm>
          <a:noFill/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GB" sz="3200" dirty="0">
                <a:solidFill>
                  <a:srgbClr val="4E5053"/>
                </a:solidFill>
                <a:latin typeface="Open Sans" panose="020B0606030504020204" pitchFamily="34" charset="0"/>
              </a:rPr>
              <a:t>AD Quality Protocol</a:t>
            </a:r>
          </a:p>
          <a:p>
            <a:pPr>
              <a:lnSpc>
                <a:spcPct val="110000"/>
              </a:lnSpc>
            </a:pPr>
            <a:r>
              <a:rPr lang="en-GB" dirty="0">
                <a:solidFill>
                  <a:srgbClr val="4E5053"/>
                </a:solidFill>
                <a:latin typeface="Open Sans" panose="020B0606030504020204" pitchFamily="34" charset="0"/>
              </a:rPr>
              <a:t>Republished as Resource Frameworks</a:t>
            </a:r>
          </a:p>
          <a:p>
            <a:pPr>
              <a:lnSpc>
                <a:spcPct val="110000"/>
              </a:lnSpc>
            </a:pPr>
            <a:r>
              <a:rPr lang="en-GB" dirty="0">
                <a:solidFill>
                  <a:srgbClr val="4E5053"/>
                </a:solidFill>
                <a:latin typeface="Open Sans" panose="020B0606030504020204" pitchFamily="34" charset="0"/>
              </a:rPr>
              <a:t>Amended appendix B list of waste feedstocks</a:t>
            </a:r>
          </a:p>
          <a:p>
            <a:pPr>
              <a:lnSpc>
                <a:spcPct val="110000"/>
              </a:lnSpc>
            </a:pPr>
            <a:r>
              <a:rPr lang="en-GB" dirty="0">
                <a:solidFill>
                  <a:srgbClr val="4E5053"/>
                </a:solidFill>
                <a:latin typeface="Open Sans" panose="020B0606030504020204" pitchFamily="34" charset="0"/>
              </a:rPr>
              <a:t>Proposed tighter plastics limits – to be agreed</a:t>
            </a:r>
          </a:p>
          <a:p>
            <a:pPr lvl="1">
              <a:lnSpc>
                <a:spcPct val="110000"/>
              </a:lnSpc>
            </a:pPr>
            <a:r>
              <a:rPr lang="en-GB" dirty="0">
                <a:solidFill>
                  <a:srgbClr val="4E5053"/>
                </a:solidFill>
                <a:latin typeface="Open Sans" panose="020B0606030504020204" pitchFamily="34" charset="0"/>
              </a:rPr>
              <a:t>8% of current PAS110 limits</a:t>
            </a:r>
          </a:p>
          <a:p>
            <a:pPr lvl="1">
              <a:lnSpc>
                <a:spcPct val="110000"/>
              </a:lnSpc>
            </a:pPr>
            <a:r>
              <a:rPr lang="en-GB" dirty="0">
                <a:solidFill>
                  <a:srgbClr val="4E5053"/>
                </a:solidFill>
                <a:latin typeface="Open Sans" panose="020B0606030504020204" pitchFamily="34" charset="0"/>
              </a:rPr>
              <a:t>2 year transition</a:t>
            </a:r>
          </a:p>
          <a:p>
            <a:pPr>
              <a:lnSpc>
                <a:spcPct val="110000"/>
              </a:lnSpc>
            </a:pPr>
            <a:r>
              <a:rPr lang="en-GB" sz="2800" dirty="0">
                <a:solidFill>
                  <a:srgbClr val="4E5053"/>
                </a:solidFill>
                <a:latin typeface="Open Sans" panose="020B0606030504020204" pitchFamily="34" charset="0"/>
              </a:rPr>
              <a:t>Update of risk assessment</a:t>
            </a:r>
          </a:p>
          <a:p>
            <a:pPr>
              <a:lnSpc>
                <a:spcPct val="110000"/>
              </a:lnSpc>
            </a:pPr>
            <a:r>
              <a:rPr lang="en-GB" dirty="0">
                <a:solidFill>
                  <a:srgbClr val="4E5053"/>
                </a:solidFill>
                <a:latin typeface="Open Sans" panose="020B0606030504020204" pitchFamily="34" charset="0"/>
              </a:rPr>
              <a:t>Manure and slurry derived digestates</a:t>
            </a:r>
          </a:p>
          <a:p>
            <a:pPr>
              <a:lnSpc>
                <a:spcPct val="110000"/>
              </a:lnSpc>
            </a:pPr>
            <a:endParaRPr lang="en-GB" sz="2800" dirty="0">
              <a:solidFill>
                <a:srgbClr val="4E5053"/>
              </a:solidFill>
              <a:latin typeface="Open Sans" panose="020B060603050402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GB" sz="3200" dirty="0">
                <a:solidFill>
                  <a:srgbClr val="4E5053"/>
                </a:solidFill>
                <a:latin typeface="Open Sans" panose="020B0606030504020204" pitchFamily="34" charset="0"/>
              </a:rPr>
              <a:t>Biomethane QP</a:t>
            </a:r>
          </a:p>
          <a:p>
            <a:pPr>
              <a:lnSpc>
                <a:spcPct val="110000"/>
              </a:lnSpc>
            </a:pPr>
            <a:r>
              <a:rPr lang="en-GB" sz="2800" dirty="0">
                <a:solidFill>
                  <a:srgbClr val="4E5053"/>
                </a:solidFill>
                <a:latin typeface="Open Sans" panose="020B0606030504020204" pitchFamily="34" charset="0"/>
              </a:rPr>
              <a:t>Call for evidence and response submitted</a:t>
            </a:r>
          </a:p>
          <a:p>
            <a:pPr>
              <a:lnSpc>
                <a:spcPct val="110000"/>
              </a:lnSpc>
            </a:pPr>
            <a:endParaRPr lang="en-GB" sz="2800" dirty="0">
              <a:solidFill>
                <a:srgbClr val="4E5053"/>
              </a:solidFill>
              <a:latin typeface="Open Sans" panose="020B0606030504020204" pitchFamily="34" charset="0"/>
            </a:endParaRPr>
          </a:p>
          <a:p>
            <a:pPr lvl="1">
              <a:lnSpc>
                <a:spcPct val="110000"/>
              </a:lnSpc>
            </a:pPr>
            <a:endParaRPr lang="en-GB" sz="2800" dirty="0">
              <a:solidFill>
                <a:srgbClr val="4E5053"/>
              </a:solidFill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227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474894"/>
            <a:ext cx="3019374" cy="1908212"/>
          </a:xfrm>
        </p:spPr>
        <p:txBody>
          <a:bodyPr>
            <a:normAutofit/>
          </a:bodyPr>
          <a:lstStyle/>
          <a:p>
            <a:pPr algn="ctr"/>
            <a:r>
              <a:rPr lang="en-GB" sz="2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Other topics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3087" y="6309320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sz="2000" dirty="0">
                <a:solidFill>
                  <a:prstClr val="white"/>
                </a:solidFill>
                <a:latin typeface="Franklin Gothic Book" panose="020B05030201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@REAssociation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575720" y="365096"/>
            <a:ext cx="8136904" cy="5909050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en-GB" sz="3500" dirty="0">
                <a:solidFill>
                  <a:srgbClr val="4E5053"/>
                </a:solidFill>
                <a:latin typeface="Open Sans" panose="020B0606030504020204" pitchFamily="34" charset="0"/>
              </a:rPr>
              <a:t>Scottish Environmental Authorisation Consultation</a:t>
            </a:r>
          </a:p>
          <a:p>
            <a:pPr lvl="1">
              <a:lnSpc>
                <a:spcPct val="110000"/>
              </a:lnSpc>
            </a:pPr>
            <a:r>
              <a:rPr lang="en-GB" sz="3100" dirty="0">
                <a:solidFill>
                  <a:srgbClr val="4E5053"/>
                </a:solidFill>
                <a:latin typeface="Open Sans" panose="020B0606030504020204" pitchFamily="34" charset="0"/>
              </a:rPr>
              <a:t>Regulation of sewage sludge and non-waste AD</a:t>
            </a:r>
          </a:p>
          <a:p>
            <a:pPr>
              <a:lnSpc>
                <a:spcPct val="110000"/>
              </a:lnSpc>
            </a:pPr>
            <a:r>
              <a:rPr lang="en-GB" sz="3500" dirty="0">
                <a:solidFill>
                  <a:srgbClr val="4E5053"/>
                </a:solidFill>
                <a:latin typeface="Open Sans" panose="020B0606030504020204" pitchFamily="34" charset="0"/>
              </a:rPr>
              <a:t>Standard Rule Permit for capture of biogas from lagoons and tanks</a:t>
            </a:r>
          </a:p>
          <a:p>
            <a:pPr>
              <a:lnSpc>
                <a:spcPct val="110000"/>
              </a:lnSpc>
            </a:pPr>
            <a:r>
              <a:rPr lang="en-GB" sz="3500" dirty="0">
                <a:solidFill>
                  <a:srgbClr val="4E5053"/>
                </a:solidFill>
                <a:latin typeface="Open Sans" panose="020B0606030504020204" pitchFamily="34" charset="0"/>
              </a:rPr>
              <a:t>EA planning review of standard rules permits and guidance</a:t>
            </a:r>
          </a:p>
          <a:p>
            <a:pPr>
              <a:lnSpc>
                <a:spcPct val="110000"/>
              </a:lnSpc>
            </a:pPr>
            <a:r>
              <a:rPr lang="en-GB" sz="3500" dirty="0">
                <a:solidFill>
                  <a:srgbClr val="4E5053"/>
                </a:solidFill>
                <a:latin typeface="Open Sans" panose="020B0606030504020204" pitchFamily="34" charset="0"/>
              </a:rPr>
              <a:t>NRW looking at nutrient planning and digestate storage</a:t>
            </a:r>
          </a:p>
          <a:p>
            <a:pPr>
              <a:lnSpc>
                <a:spcPct val="110000"/>
              </a:lnSpc>
            </a:pPr>
            <a:r>
              <a:rPr lang="en-GB" sz="3500" dirty="0">
                <a:solidFill>
                  <a:srgbClr val="4E5053"/>
                </a:solidFill>
                <a:latin typeface="Open Sans" panose="020B0606030504020204" pitchFamily="34" charset="0"/>
              </a:rPr>
              <a:t>Defra - Prevention of agricultural pollution from slurry (including digestate)</a:t>
            </a:r>
          </a:p>
          <a:p>
            <a:pPr lvl="1">
              <a:lnSpc>
                <a:spcPct val="110000"/>
              </a:lnSpc>
            </a:pPr>
            <a:endParaRPr lang="en-GB" sz="2800" dirty="0">
              <a:solidFill>
                <a:srgbClr val="4E5053"/>
              </a:solidFill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670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4924"/>
            <a:ext cx="3019374" cy="1368152"/>
          </a:xfrm>
        </p:spPr>
        <p:txBody>
          <a:bodyPr>
            <a:normAutofit/>
          </a:bodyPr>
          <a:lstStyle/>
          <a:p>
            <a:pPr algn="ctr"/>
            <a:r>
              <a:rPr lang="en-GB" sz="2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Forthcoming Events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3087" y="6309320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sz="2000" dirty="0">
                <a:solidFill>
                  <a:prstClr val="white"/>
                </a:solidFill>
                <a:latin typeface="Franklin Gothic Book" panose="020B05030201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@</a:t>
            </a:r>
            <a:r>
              <a:rPr lang="en-GB" sz="2000" dirty="0" err="1">
                <a:solidFill>
                  <a:prstClr val="white"/>
                </a:solidFill>
                <a:latin typeface="Franklin Gothic Book" panose="020B05030201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REAssociation</a:t>
            </a:r>
            <a:endParaRPr lang="en-GB" sz="2000" dirty="0">
              <a:solidFill>
                <a:prstClr val="white"/>
              </a:solidFill>
              <a:latin typeface="Franklin Gothic Book" panose="020B050302010202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11" name="Content Placeholder 4">
            <a:extLst>
              <a:ext uri="{FF2B5EF4-FFF2-40B4-BE49-F238E27FC236}">
                <a16:creationId xmlns:a16="http://schemas.microsoft.com/office/drawing/2014/main" id="{35105B28-606F-4EA5-79DC-B9CB90FA58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1464135"/>
              </p:ext>
            </p:extLst>
          </p:nvPr>
        </p:nvGraphicFramePr>
        <p:xfrm>
          <a:off x="3575720" y="332656"/>
          <a:ext cx="7992888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76568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61544-4D77-2B07-BFB3-5E44C38B5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5680" y="1124744"/>
            <a:ext cx="8640960" cy="2852737"/>
          </a:xfrm>
        </p:spPr>
        <p:txBody>
          <a:bodyPr/>
          <a:lstStyle/>
          <a:p>
            <a:r>
              <a:rPr lang="en-GB" dirty="0"/>
              <a:t>REA Transport and renewable fuels update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FA7472-33A7-64F8-05A8-EED3C79FBE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8936558" cy="1500187"/>
          </a:xfrm>
        </p:spPr>
        <p:txBody>
          <a:bodyPr>
            <a:normAutofit/>
          </a:bodyPr>
          <a:lstStyle/>
          <a:p>
            <a:pPr algn="ctr"/>
            <a:r>
              <a:rPr lang="en-GB" sz="4800" dirty="0">
                <a:solidFill>
                  <a:schemeClr val="tx1"/>
                </a:solidFill>
              </a:rPr>
              <a:t>Paul Thompson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19D917-A8DE-7DAE-0698-6A84C3F5BBBE}"/>
              </a:ext>
            </a:extLst>
          </p:cNvPr>
          <p:cNvSpPr txBox="1"/>
          <p:nvPr/>
        </p:nvSpPr>
        <p:spPr>
          <a:xfrm>
            <a:off x="323087" y="6309320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sz="2000" dirty="0">
                <a:solidFill>
                  <a:prstClr val="white"/>
                </a:solidFill>
                <a:latin typeface="Franklin Gothic Book" panose="020B05030201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@REAssociation</a:t>
            </a:r>
          </a:p>
        </p:txBody>
      </p:sp>
    </p:spTree>
    <p:extLst>
      <p:ext uri="{BB962C8B-B14F-4D97-AF65-F5344CB8AC3E}">
        <p14:creationId xmlns:p14="http://schemas.microsoft.com/office/powerpoint/2010/main" val="162483798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8b28fe2-aad7-446e-968d-b56429c2090b">
      <Terms xmlns="http://schemas.microsoft.com/office/infopath/2007/PartnerControls"/>
    </lcf76f155ced4ddcb4097134ff3c332f>
    <TaxCatchAll xmlns="3bbbe167-487c-408d-acef-8d2427bd1be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F67B921FA26845A467BC387B1CB75F" ma:contentTypeVersion="15" ma:contentTypeDescription="Create a new document." ma:contentTypeScope="" ma:versionID="9930edceeac99d9c502635eaaaca2646">
  <xsd:schema xmlns:xsd="http://www.w3.org/2001/XMLSchema" xmlns:xs="http://www.w3.org/2001/XMLSchema" xmlns:p="http://schemas.microsoft.com/office/2006/metadata/properties" xmlns:ns2="08b28fe2-aad7-446e-968d-b56429c2090b" xmlns:ns3="3bbbe167-487c-408d-acef-8d2427bd1be5" targetNamespace="http://schemas.microsoft.com/office/2006/metadata/properties" ma:root="true" ma:fieldsID="a5341fb8250472aaa169c552ffb5a282" ns2:_="" ns3:_="">
    <xsd:import namespace="08b28fe2-aad7-446e-968d-b56429c2090b"/>
    <xsd:import namespace="3bbbe167-487c-408d-acef-8d2427bd1be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28fe2-aad7-446e-968d-b56429c209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2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430c0f61-5948-43bc-a271-85f0a6a6477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bbe167-487c-408d-acef-8d2427bd1be5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891515b0-2a35-4da5-8b7e-44c2b7a78b9d}" ma:internalName="TaxCatchAll" ma:showField="CatchAllData" ma:web="3bbbe167-487c-408d-acef-8d2427bd1be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CA6546-6AE6-4980-892A-5AAE2CA3CD9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CA4B449-BEBB-4D4E-991C-340A2B3242DA}">
  <ds:schemaRefs>
    <ds:schemaRef ds:uri="http://purl.org/dc/terms/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628dedf7-0285-4628-9f4e-b1948f9dc638"/>
    <ds:schemaRef ds:uri="http://schemas.microsoft.com/office/2006/metadata/properties"/>
    <ds:schemaRef ds:uri="http://purl.org/dc/dcmitype/"/>
    <ds:schemaRef ds:uri="08b28fe2-aad7-446e-968d-b56429c2090b"/>
    <ds:schemaRef ds:uri="3bbbe167-487c-408d-acef-8d2427bd1be5"/>
  </ds:schemaRefs>
</ds:datastoreItem>
</file>

<file path=customXml/itemProps3.xml><?xml version="1.0" encoding="utf-8"?>
<ds:datastoreItem xmlns:ds="http://schemas.openxmlformats.org/officeDocument/2006/customXml" ds:itemID="{DE2C22A0-7FBF-4914-8FF2-DB3D7518C5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b28fe2-aad7-446e-968d-b56429c2090b"/>
    <ds:schemaRef ds:uri="3bbbe167-487c-408d-acef-8d2427bd1be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80705</TotalTime>
  <Words>710</Words>
  <Application>Microsoft Office PowerPoint</Application>
  <PresentationFormat>Widescreen</PresentationFormat>
  <Paragraphs>101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Calibri</vt:lpstr>
      <vt:lpstr>Calibri Light</vt:lpstr>
      <vt:lpstr>Century Gothic</vt:lpstr>
      <vt:lpstr>Franklin Gothic Book</vt:lpstr>
      <vt:lpstr>Futura PT Medium</vt:lpstr>
      <vt:lpstr>Open Sans</vt:lpstr>
      <vt:lpstr>Custom Design</vt:lpstr>
      <vt:lpstr>1_Custom Design</vt:lpstr>
      <vt:lpstr>PowerPoint Presentation</vt:lpstr>
      <vt:lpstr>   Agenda</vt:lpstr>
      <vt:lpstr>REA Organics update</vt:lpstr>
      <vt:lpstr>Organics Update</vt:lpstr>
      <vt:lpstr>Simpler Recycling</vt:lpstr>
      <vt:lpstr>Quality Protocols Update</vt:lpstr>
      <vt:lpstr>Other topics</vt:lpstr>
      <vt:lpstr>Forthcoming Events</vt:lpstr>
      <vt:lpstr>REA Transport and renewable fuels update</vt:lpstr>
      <vt:lpstr>Biomethane deployment in RTFO</vt:lpstr>
      <vt:lpstr>RTFO policy development</vt:lpstr>
      <vt:lpstr>Sustainable Aviation Fuel (SAF)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Century Gothic - 40</dc:title>
  <dc:creator>Kiara Zennaro</dc:creator>
  <cp:lastModifiedBy>Sara Bartle</cp:lastModifiedBy>
  <cp:revision>358</cp:revision>
  <cp:lastPrinted>2020-05-14T12:26:43Z</cp:lastPrinted>
  <dcterms:created xsi:type="dcterms:W3CDTF">2020-02-04T15:46:14Z</dcterms:created>
  <dcterms:modified xsi:type="dcterms:W3CDTF">2024-01-21T11:11:07Z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0x0101002BF67B921FA26845A467BC387B1CB75F</vt:lpwstr>
  </property>
  <property fmtid="{D5CDD505-2E9C-101B-9397-08002B2CF9AE}" pid="3" name="MediaServiceImageTags">
    <vt:lpwstr/>
  </property>
</Properties>
</file>